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44"/>
  </p:notesMasterIdLst>
  <p:handoutMasterIdLst>
    <p:handoutMasterId r:id="rId45"/>
  </p:handoutMasterIdLst>
  <p:sldIdLst>
    <p:sldId id="256" r:id="rId3"/>
    <p:sldId id="294" r:id="rId4"/>
    <p:sldId id="336" r:id="rId5"/>
    <p:sldId id="337" r:id="rId6"/>
    <p:sldId id="338" r:id="rId7"/>
    <p:sldId id="304" r:id="rId8"/>
    <p:sldId id="299" r:id="rId9"/>
    <p:sldId id="301" r:id="rId10"/>
    <p:sldId id="302" r:id="rId11"/>
    <p:sldId id="303" r:id="rId12"/>
    <p:sldId id="313"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07" r:id="rId35"/>
    <p:sldId id="308" r:id="rId36"/>
    <p:sldId id="309" r:id="rId37"/>
    <p:sldId id="305" r:id="rId38"/>
    <p:sldId id="306" r:id="rId39"/>
    <p:sldId id="310" r:id="rId40"/>
    <p:sldId id="311" r:id="rId41"/>
    <p:sldId id="312" r:id="rId42"/>
    <p:sldId id="262" r:id="rId4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33CC33"/>
    <a:srgbClr val="DFF8F8"/>
    <a:srgbClr val="179A9D"/>
    <a:srgbClr val="38D4CD"/>
    <a:srgbClr val="16B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47" autoAdjust="0"/>
  </p:normalViewPr>
  <p:slideViewPr>
    <p:cSldViewPr>
      <p:cViewPr varScale="1">
        <p:scale>
          <a:sx n="51" d="100"/>
          <a:sy n="51" d="100"/>
        </p:scale>
        <p:origin x="1728" y="60"/>
      </p:cViewPr>
      <p:guideLst>
        <p:guide orient="horz" pos="1847"/>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gershon\AppData\Roaming\Microsoft\Excel\BER%20comapre%20new%20(version%202)%20(version%201).xlsb"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gershon\AppData\Roaming\Microsoft\Excel\BER%20comapre%20new%20(version%202)%20(version%201).xlsb"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ygershon\AppData\Roaming\Microsoft\Excel\BER%20comapre%20new%20(version%202)%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ygershon\AppData\Roaming\Microsoft\Excel\BER%20comapre%20new%20(version%202)%20(version%201).xlsb"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20(version%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20(version%20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ygershon\Downloads\BER%20comapre%20new_adam.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38f920e4729b109b/SSD/BER%20compare%20graph_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ygershon\Documents\SSD_project\BER%20comapre%20new%20(version%20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 normilized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0"/>
          <c:order val="0"/>
          <c:tx>
            <c:strRef>
              <c:f>Graph!$B$1</c:f>
              <c:strCache>
                <c:ptCount val="1"/>
                <c:pt idx="0">
                  <c:v>Baseline</c:v>
                </c:pt>
              </c:strCache>
            </c:strRef>
          </c:tx>
          <c:spPr>
            <a:ln w="34925" cap="rnd">
              <a:solidFill>
                <a:schemeClr val="bg1"/>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Graph!$B$2:$B$9</c:f>
              <c:numCache>
                <c:formatCode>General</c:formatCode>
                <c:ptCount val="8"/>
                <c:pt idx="0">
                  <c:v>1.7789979790818304E-2</c:v>
                </c:pt>
                <c:pt idx="1">
                  <c:v>2.1596033001260425E-3</c:v>
                </c:pt>
                <c:pt idx="2">
                  <c:v>7.424811694056622E-3</c:v>
                </c:pt>
                <c:pt idx="3">
                  <c:v>8.7260080351948804E-3</c:v>
                </c:pt>
                <c:pt idx="4">
                  <c:v>1.5612643463980997E-2</c:v>
                </c:pt>
                <c:pt idx="5">
                  <c:v>6.8862309421659877E-3</c:v>
                </c:pt>
                <c:pt idx="6">
                  <c:v>2.9727183621776226E-3</c:v>
                </c:pt>
                <c:pt idx="7">
                  <c:v>5.4141291569711073E-3</c:v>
                </c:pt>
              </c:numCache>
            </c:numRef>
          </c:val>
          <c:smooth val="0"/>
          <c:extLst>
            <c:ext xmlns:c16="http://schemas.microsoft.com/office/drawing/2014/chart" uri="{C3380CC4-5D6E-409C-BE32-E72D297353CC}">
              <c16:uniqueId val="{00000000-26D3-4D1D-9980-1DCF578D6091}"/>
            </c:ext>
          </c:extLst>
        </c:ser>
        <c:ser>
          <c:idx val="1"/>
          <c:order val="1"/>
          <c:tx>
            <c:strRef>
              <c:f>Graph!$C$1</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Graph!$C$2:$C$9</c:f>
              <c:numCache>
                <c:formatCode>General</c:formatCode>
                <c:ptCount val="8"/>
                <c:pt idx="0">
                  <c:v>1.9046316327052766E-3</c:v>
                </c:pt>
                <c:pt idx="1">
                  <c:v>4.6298379326643397E-4</c:v>
                </c:pt>
                <c:pt idx="2">
                  <c:v>1.5148554149699437E-3</c:v>
                </c:pt>
                <c:pt idx="3">
                  <c:v>2.8206017256075882E-3</c:v>
                </c:pt>
                <c:pt idx="4">
                  <c:v>4.4201080221664725E-3</c:v>
                </c:pt>
                <c:pt idx="5">
                  <c:v>1.049818258758322E-2</c:v>
                </c:pt>
                <c:pt idx="6">
                  <c:v>5.2663248981966258E-3</c:v>
                </c:pt>
                <c:pt idx="7">
                  <c:v>3.1064947371291448E-2</c:v>
                </c:pt>
              </c:numCache>
            </c:numRef>
          </c:val>
          <c:smooth val="0"/>
          <c:extLst>
            <c:ext xmlns:c16="http://schemas.microsoft.com/office/drawing/2014/chart" uri="{C3380CC4-5D6E-409C-BE32-E72D297353CC}">
              <c16:uniqueId val="{00000001-26D3-4D1D-9980-1DCF578D6091}"/>
            </c:ext>
          </c:extLst>
        </c:ser>
        <c:ser>
          <c:idx val="2"/>
          <c:order val="2"/>
          <c:tx>
            <c:strRef>
              <c:f>Graph!$D$1</c:f>
              <c:strCache>
                <c:ptCount val="1"/>
                <c:pt idx="0">
                  <c:v>Test4</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Graph!$D$2:$D$9</c:f>
              <c:numCache>
                <c:formatCode>General</c:formatCode>
                <c:ptCount val="8"/>
                <c:pt idx="0">
                  <c:v>1.7786217026441176E-3</c:v>
                </c:pt>
                <c:pt idx="1">
                  <c:v>5.2109970872923537E-4</c:v>
                </c:pt>
                <c:pt idx="2">
                  <c:v>1.6107481904147276E-3</c:v>
                </c:pt>
                <c:pt idx="3">
                  <c:v>2.7677996836823733E-3</c:v>
                </c:pt>
                <c:pt idx="4">
                  <c:v>4.5205401941535777E-3</c:v>
                </c:pt>
                <c:pt idx="5">
                  <c:v>1.2349042790745588E-2</c:v>
                </c:pt>
                <c:pt idx="6">
                  <c:v>4.1817010960021979E-3</c:v>
                </c:pt>
                <c:pt idx="7">
                  <c:v>3.0714199146790768E-2</c:v>
                </c:pt>
              </c:numCache>
            </c:numRef>
          </c:val>
          <c:smooth val="0"/>
          <c:extLst>
            <c:ext xmlns:c16="http://schemas.microsoft.com/office/drawing/2014/chart" uri="{C3380CC4-5D6E-409C-BE32-E72D297353CC}">
              <c16:uniqueId val="{00000002-26D3-4D1D-9980-1DCF578D6091}"/>
            </c:ext>
          </c:extLst>
        </c:ser>
        <c:dLbls>
          <c:showLegendKey val="0"/>
          <c:showVal val="0"/>
          <c:showCatName val="0"/>
          <c:showSerName val="0"/>
          <c:showPercent val="0"/>
          <c:showBubbleSize val="0"/>
        </c:dLbls>
        <c:smooth val="0"/>
        <c:axId val="1265061360"/>
        <c:axId val="2065440976"/>
        <c:extLst>
          <c:ext xmlns:c15="http://schemas.microsoft.com/office/drawing/2012/chart" uri="{02D57815-91ED-43cb-92C2-25804820EDAC}">
            <c15:filteredLineSeries>
              <c15:ser>
                <c:idx val="3"/>
                <c:order val="3"/>
                <c:tx>
                  <c:strRef>
                    <c:extLst>
                      <c:ext uri="{02D57815-91ED-43cb-92C2-25804820EDAC}">
                        <c15:formulaRef>
                          <c15:sqref>Graph!$E$1</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Graph!$E$2:$E$9</c15:sqref>
                        </c15:formulaRef>
                      </c:ext>
                    </c:extLst>
                    <c:numCache>
                      <c:formatCode>General</c:formatCode>
                      <c:ptCount val="8"/>
                      <c:pt idx="0">
                        <c:v>1.4203864118081141E-3</c:v>
                      </c:pt>
                      <c:pt idx="1">
                        <c:v>5.1406679861717086E-4</c:v>
                      </c:pt>
                      <c:pt idx="2">
                        <c:v>1.9643556896774611E-3</c:v>
                      </c:pt>
                      <c:pt idx="3">
                        <c:v>3.581160922047702E-3</c:v>
                      </c:pt>
                      <c:pt idx="4">
                        <c:v>5.2258658210320927E-3</c:v>
                      </c:pt>
                      <c:pt idx="5">
                        <c:v>5.6713354320179687E-3</c:v>
                      </c:pt>
                      <c:pt idx="6">
                        <c:v>4.547800622939694E-3</c:v>
                      </c:pt>
                      <c:pt idx="7">
                        <c:v>3.1386514234293193E-2</c:v>
                      </c:pt>
                    </c:numCache>
                  </c:numRef>
                </c:val>
                <c:smooth val="0"/>
                <c:extLst>
                  <c:ext xmlns:c16="http://schemas.microsoft.com/office/drawing/2014/chart" uri="{C3380CC4-5D6E-409C-BE32-E72D297353CC}">
                    <c16:uniqueId val="{00000003-26D3-4D1D-9980-1DCF578D6091}"/>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Graph!$F$2:$F$9</c15:sqref>
                        </c15:formulaRef>
                      </c:ext>
                    </c:extLst>
                    <c:numCache>
                      <c:formatCode>General</c:formatCode>
                      <c:ptCount val="8"/>
                      <c:pt idx="0">
                        <c:v>1.2698948334787666E-3</c:v>
                      </c:pt>
                      <c:pt idx="1">
                        <c:v>4.3077872385228816E-4</c:v>
                      </c:pt>
                      <c:pt idx="2">
                        <c:v>1.7254903615751128E-3</c:v>
                      </c:pt>
                      <c:pt idx="3">
                        <c:v>2.8995315327871502E-3</c:v>
                      </c:pt>
                      <c:pt idx="4">
                        <c:v>4.3574362668460341E-3</c:v>
                      </c:pt>
                      <c:pt idx="5">
                        <c:v>1.248832177440857E-2</c:v>
                      </c:pt>
                      <c:pt idx="6">
                        <c:v>4.9167583200019392E-3</c:v>
                      </c:pt>
                      <c:pt idx="7">
                        <c:v>3.0905303925489624E-2</c:v>
                      </c:pt>
                    </c:numCache>
                  </c:numRef>
                </c:val>
                <c:smooth val="0"/>
                <c:extLst xmlns:c15="http://schemas.microsoft.com/office/drawing/2012/chart">
                  <c:ext xmlns:c16="http://schemas.microsoft.com/office/drawing/2014/chart" uri="{C3380CC4-5D6E-409C-BE32-E72D297353CC}">
                    <c16:uniqueId val="{00000004-26D3-4D1D-9980-1DCF578D6091}"/>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Graph!$G$2:$G$9</c15:sqref>
                        </c15:formulaRef>
                      </c:ext>
                    </c:extLst>
                    <c:numCache>
                      <c:formatCode>General</c:formatCode>
                      <c:ptCount val="8"/>
                      <c:pt idx="0">
                        <c:v>1.5277020312197014E-3</c:v>
                      </c:pt>
                      <c:pt idx="1">
                        <c:v>4.8373813977226207E-4</c:v>
                      </c:pt>
                      <c:pt idx="2">
                        <c:v>1.6833671595819829E-3</c:v>
                      </c:pt>
                      <c:pt idx="3">
                        <c:v>3.0814993829180403E-3</c:v>
                      </c:pt>
                      <c:pt idx="4">
                        <c:v>4.7084164651808218E-3</c:v>
                      </c:pt>
                      <c:pt idx="5">
                        <c:v>1.2843737880550708E-2</c:v>
                      </c:pt>
                      <c:pt idx="6">
                        <c:v>4.6133226581184152E-3</c:v>
                      </c:pt>
                      <c:pt idx="7">
                        <c:v>2.9665745588520458E-2</c:v>
                      </c:pt>
                    </c:numCache>
                  </c:numRef>
                </c:val>
                <c:smooth val="0"/>
                <c:extLst xmlns:c15="http://schemas.microsoft.com/office/drawing/2012/chart">
                  <c:ext xmlns:c16="http://schemas.microsoft.com/office/drawing/2014/chart" uri="{C3380CC4-5D6E-409C-BE32-E72D297353CC}">
                    <c16:uniqueId val="{00000005-26D3-4D1D-9980-1DCF578D6091}"/>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Graph!$H$2:$H$9</c15:sqref>
                        </c15:formulaRef>
                      </c:ext>
                    </c:extLst>
                    <c:numCache>
                      <c:formatCode>General</c:formatCode>
                      <c:ptCount val="8"/>
                      <c:pt idx="0">
                        <c:v>1.3929250983406743E-3</c:v>
                      </c:pt>
                      <c:pt idx="1">
                        <c:v>4.6434281276258805E-4</c:v>
                      </c:pt>
                      <c:pt idx="2">
                        <c:v>1.6596132418617898E-3</c:v>
                      </c:pt>
                      <c:pt idx="3">
                        <c:v>2.5321802939774415E-3</c:v>
                      </c:pt>
                      <c:pt idx="4">
                        <c:v>4.3008384386513474E-3</c:v>
                      </c:pt>
                      <c:pt idx="5">
                        <c:v>1.2526577573565057E-2</c:v>
                      </c:pt>
                      <c:pt idx="6">
                        <c:v>4.3879160505946608E-3</c:v>
                      </c:pt>
                      <c:pt idx="7">
                        <c:v>3.1210085351221641E-2</c:v>
                      </c:pt>
                    </c:numCache>
                  </c:numRef>
                </c:val>
                <c:smooth val="0"/>
                <c:extLst xmlns:c15="http://schemas.microsoft.com/office/drawing/2012/chart">
                  <c:ext xmlns:c16="http://schemas.microsoft.com/office/drawing/2014/chart" uri="{C3380CC4-5D6E-409C-BE32-E72D297353CC}">
                    <c16:uniqueId val="{00000006-26D3-4D1D-9980-1DCF578D6091}"/>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Graph!$I$2:$I$9</c15:sqref>
                        </c15:formulaRef>
                      </c:ext>
                    </c:extLst>
                    <c:numCache>
                      <c:formatCode>General</c:formatCode>
                      <c:ptCount val="8"/>
                      <c:pt idx="0">
                        <c:v>2.0488795905780708E-3</c:v>
                      </c:pt>
                      <c:pt idx="1">
                        <c:v>5.4440660903868525E-4</c:v>
                      </c:pt>
                      <c:pt idx="2">
                        <c:v>1.7512831466938142E-3</c:v>
                      </c:pt>
                      <c:pt idx="3">
                        <c:v>3.066079908578954E-3</c:v>
                      </c:pt>
                      <c:pt idx="4">
                        <c:v>5.4701917094887205E-3</c:v>
                      </c:pt>
                      <c:pt idx="5">
                        <c:v>1.1935070807882489E-2</c:v>
                      </c:pt>
                      <c:pt idx="6">
                        <c:v>3.5799953718853015E-3</c:v>
                      </c:pt>
                      <c:pt idx="7">
                        <c:v>3.0841256423308126E-2</c:v>
                      </c:pt>
                    </c:numCache>
                  </c:numRef>
                </c:val>
                <c:smooth val="0"/>
                <c:extLst xmlns:c15="http://schemas.microsoft.com/office/drawing/2012/chart">
                  <c:ext xmlns:c16="http://schemas.microsoft.com/office/drawing/2014/chart" uri="{C3380CC4-5D6E-409C-BE32-E72D297353CC}">
                    <c16:uniqueId val="{00000007-26D3-4D1D-9980-1DCF578D6091}"/>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Graph!$J$2:$J$9</c15:sqref>
                        </c15:formulaRef>
                      </c:ext>
                    </c:extLst>
                    <c:numCache>
                      <c:formatCode>General</c:formatCode>
                      <c:ptCount val="8"/>
                      <c:pt idx="0">
                        <c:v>1.1984295790742126E-3</c:v>
                      </c:pt>
                      <c:pt idx="1">
                        <c:v>5.2437827225130889E-4</c:v>
                      </c:pt>
                      <c:pt idx="2">
                        <c:v>1.5979863156268179E-3</c:v>
                      </c:pt>
                      <c:pt idx="3">
                        <c:v>2.9391179464805118E-3</c:v>
                      </c:pt>
                      <c:pt idx="4">
                        <c:v>4.9823157035744298E-3</c:v>
                      </c:pt>
                      <c:pt idx="5">
                        <c:v>1.1938604384816753E-2</c:v>
                      </c:pt>
                      <c:pt idx="6">
                        <c:v>3.8202719755914293E-3</c:v>
                      </c:pt>
                      <c:pt idx="7">
                        <c:v>3.1108111547411287E-2</c:v>
                      </c:pt>
                    </c:numCache>
                  </c:numRef>
                </c:val>
                <c:smooth val="0"/>
                <c:extLst xmlns:c15="http://schemas.microsoft.com/office/drawing/2012/chart">
                  <c:ext xmlns:c16="http://schemas.microsoft.com/office/drawing/2014/chart" uri="{C3380CC4-5D6E-409C-BE32-E72D297353CC}">
                    <c16:uniqueId val="{00000008-26D3-4D1D-9980-1DCF578D6091}"/>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Graph!$K$2:$K$9</c15:sqref>
                        </c15:formulaRef>
                      </c:ext>
                    </c:extLst>
                    <c:numCache>
                      <c:formatCode>General</c:formatCode>
                      <c:ptCount val="8"/>
                      <c:pt idx="0">
                        <c:v>1.3842231376193766E-3</c:v>
                      </c:pt>
                      <c:pt idx="1">
                        <c:v>4.6709588453800659E-4</c:v>
                      </c:pt>
                      <c:pt idx="2">
                        <c:v>1.6584692321268421E-3</c:v>
                      </c:pt>
                      <c:pt idx="3">
                        <c:v>3.003638233428673E-3</c:v>
                      </c:pt>
                      <c:pt idx="4">
                        <c:v>4.5920787468792419E-3</c:v>
                      </c:pt>
                      <c:pt idx="5">
                        <c:v>1.3430577711423792E-2</c:v>
                      </c:pt>
                      <c:pt idx="6">
                        <c:v>5.1096122129710422E-3</c:v>
                      </c:pt>
                      <c:pt idx="7">
                        <c:v>3.2763418124030441E-2</c:v>
                      </c:pt>
                    </c:numCache>
                  </c:numRef>
                </c:val>
                <c:smooth val="0"/>
                <c:extLst xmlns:c15="http://schemas.microsoft.com/office/drawing/2012/chart">
                  <c:ext xmlns:c16="http://schemas.microsoft.com/office/drawing/2014/chart" uri="{C3380CC4-5D6E-409C-BE32-E72D297353CC}">
                    <c16:uniqueId val="{00000009-26D3-4D1D-9980-1DCF578D6091}"/>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Graph!$L$2:$L$9</c15:sqref>
                        </c15:formulaRef>
                      </c:ext>
                    </c:extLst>
                    <c:numCache>
                      <c:formatCode>General</c:formatCode>
                      <c:ptCount val="8"/>
                      <c:pt idx="0">
                        <c:v>1.3359066963997157E-3</c:v>
                      </c:pt>
                      <c:pt idx="1">
                        <c:v>4.2215024405541015E-4</c:v>
                      </c:pt>
                      <c:pt idx="2">
                        <c:v>1.5175887836228151E-3</c:v>
                      </c:pt>
                      <c:pt idx="3">
                        <c:v>2.8582641767258095E-3</c:v>
                      </c:pt>
                      <c:pt idx="4">
                        <c:v>4.2764887607257126E-3</c:v>
                      </c:pt>
                      <c:pt idx="5">
                        <c:v>1.1439540296663919E-2</c:v>
                      </c:pt>
                      <c:pt idx="6">
                        <c:v>5.2657535943489804E-3</c:v>
                      </c:pt>
                      <c:pt idx="7">
                        <c:v>3.0876550532043825E-2</c:v>
                      </c:pt>
                    </c:numCache>
                  </c:numRef>
                </c:val>
                <c:smooth val="0"/>
                <c:extLst xmlns:c15="http://schemas.microsoft.com/office/drawing/2012/chart">
                  <c:ext xmlns:c16="http://schemas.microsoft.com/office/drawing/2014/chart" uri="{C3380CC4-5D6E-409C-BE32-E72D297353CC}">
                    <c16:uniqueId val="{0000000A-26D3-4D1D-9980-1DCF578D6091}"/>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Graph!$M$2:$M$9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B-26D3-4D1D-9980-1DCF578D6091}"/>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Graph!$N$2:$N$9</c15:sqref>
                        </c15:formulaRef>
                      </c:ext>
                    </c:extLst>
                    <c:numCache>
                      <c:formatCode>General</c:formatCode>
                      <c:ptCount val="8"/>
                      <c:pt idx="0">
                        <c:v>1.5972731144409298E-3</c:v>
                      </c:pt>
                      <c:pt idx="1">
                        <c:v>4.6142972638323315E-4</c:v>
                      </c:pt>
                      <c:pt idx="2">
                        <c:v>1.7221071956633148E-3</c:v>
                      </c:pt>
                      <c:pt idx="3">
                        <c:v>2.6403047183036002E-3</c:v>
                      </c:pt>
                      <c:pt idx="4">
                        <c:v>4.3733605604336341E-3</c:v>
                      </c:pt>
                      <c:pt idx="5">
                        <c:v>1.1551472405781381E-2</c:v>
                      </c:pt>
                      <c:pt idx="6">
                        <c:v>4.7874823005542629E-3</c:v>
                      </c:pt>
                      <c:pt idx="7">
                        <c:v>2.4808956134158264E-2</c:v>
                      </c:pt>
                    </c:numCache>
                  </c:numRef>
                </c:val>
                <c:smooth val="0"/>
                <c:extLst xmlns:c15="http://schemas.microsoft.com/office/drawing/2012/chart">
                  <c:ext xmlns:c16="http://schemas.microsoft.com/office/drawing/2014/chart" uri="{C3380CC4-5D6E-409C-BE32-E72D297353CC}">
                    <c16:uniqueId val="{0000000C-26D3-4D1D-9980-1DCF578D6091}"/>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Graph!$O$2:$O$9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26D3-4D1D-9980-1DCF578D6091}"/>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Graph!$P$2:$P$9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26D3-4D1D-9980-1DCF578D6091}"/>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Graph!$Q$2:$Q$9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26D3-4D1D-9980-1DCF578D6091}"/>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Graph!$R$2:$R$9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26D3-4D1D-9980-1DCF578D6091}"/>
                  </c:ext>
                </c:extLst>
              </c15:ser>
            </c15:filteredLineSeries>
          </c:ext>
        </c:extLst>
      </c:lineChart>
      <c:catAx>
        <c:axId val="12650613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065440976"/>
        <c:crosses val="autoZero"/>
        <c:auto val="1"/>
        <c:lblAlgn val="ctr"/>
        <c:lblOffset val="100"/>
        <c:tickLblSkip val="1"/>
        <c:noMultiLvlLbl val="0"/>
      </c:catAx>
      <c:valAx>
        <c:axId val="20654409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1265061360"/>
        <c:crossesAt val="0"/>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6715-4634-A513-0B0EA9F9662D}"/>
            </c:ext>
          </c:extLst>
        </c:ser>
        <c:ser>
          <c:idx val="4"/>
          <c:order val="4"/>
          <c:tx>
            <c:strRef>
              <c:f>Graph!$F$19</c:f>
              <c:strCache>
                <c:ptCount val="1"/>
                <c:pt idx="0">
                  <c:v>Test6</c:v>
                </c:pt>
              </c:strCache>
            </c:strRef>
          </c:tx>
          <c:spPr>
            <a:ln w="34925" cap="rnd">
              <a:solidFill>
                <a:srgbClr val="FFC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Graph!$F$20:$F$27</c:f>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1-6715-4634-A513-0B0EA9F9662D}"/>
            </c:ext>
          </c:extLst>
        </c:ser>
        <c:ser>
          <c:idx val="7"/>
          <c:order val="7"/>
          <c:tx>
            <c:strRef>
              <c:f>Graph!$I$19</c:f>
              <c:strCache>
                <c:ptCount val="1"/>
                <c:pt idx="0">
                  <c:v>Test9</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Graph!$I$20:$I$27</c:f>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2-6715-4634-A513-0B0EA9F9662D}"/>
            </c:ext>
          </c:extLst>
        </c:ser>
        <c:ser>
          <c:idx val="8"/>
          <c:order val="8"/>
          <c:tx>
            <c:strRef>
              <c:f>Graph!$J$19</c:f>
              <c:strCache>
                <c:ptCount val="1"/>
                <c:pt idx="0">
                  <c:v>Test10</c:v>
                </c:pt>
              </c:strCache>
            </c:strRef>
          </c:tx>
          <c:spPr>
            <a:ln w="34925" cap="rnd">
              <a:solidFill>
                <a:srgbClr val="FF00FF"/>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Graph!$J$20:$J$27</c:f>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3-6715-4634-A513-0B0EA9F9662D}"/>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4-6715-4634-A513-0B0EA9F9662D}"/>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5-6715-4634-A513-0B0EA9F9662D}"/>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6-6715-4634-A513-0B0EA9F9662D}"/>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7-6715-4634-A513-0B0EA9F9662D}"/>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8-6715-4634-A513-0B0EA9F9662D}"/>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6715-4634-A513-0B0EA9F9662D}"/>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6715-4634-A513-0B0EA9F9662D}"/>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6715-4634-A513-0B0EA9F9662D}"/>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6715-4634-A513-0B0EA9F9662D}"/>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6715-4634-A513-0B0EA9F9662D}"/>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6715-4634-A513-0B0EA9F9662D}"/>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6715-4634-A513-0B0EA9F9662D}"/>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6715-4634-A513-0B0EA9F9662D}"/>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986F-4DBF-BB9E-D1165B8EF4A4}"/>
            </c:ext>
          </c:extLst>
        </c:ser>
        <c:ser>
          <c:idx val="4"/>
          <c:order val="4"/>
          <c:tx>
            <c:strRef>
              <c:f>Graph!$F$19</c:f>
              <c:strCache>
                <c:ptCount val="1"/>
                <c:pt idx="0">
                  <c:v>Test6</c:v>
                </c:pt>
              </c:strCache>
            </c:strRef>
          </c:tx>
          <c:spPr>
            <a:ln w="34925" cap="rnd">
              <a:solidFill>
                <a:srgbClr val="FFC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Graph!$F$20:$F$27</c:f>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1-986F-4DBF-BB9E-D1165B8EF4A4}"/>
            </c:ext>
          </c:extLst>
        </c:ser>
        <c:ser>
          <c:idx val="7"/>
          <c:order val="7"/>
          <c:tx>
            <c:strRef>
              <c:f>Graph!$I$19</c:f>
              <c:strCache>
                <c:ptCount val="1"/>
                <c:pt idx="0">
                  <c:v>Test9</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Graph!$I$20:$I$27</c:f>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2-986F-4DBF-BB9E-D1165B8EF4A4}"/>
            </c:ext>
          </c:extLst>
        </c:ser>
        <c:ser>
          <c:idx val="8"/>
          <c:order val="8"/>
          <c:tx>
            <c:strRef>
              <c:f>Graph!$J$19</c:f>
              <c:strCache>
                <c:ptCount val="1"/>
                <c:pt idx="0">
                  <c:v>Test10</c:v>
                </c:pt>
              </c:strCache>
            </c:strRef>
          </c:tx>
          <c:spPr>
            <a:ln w="34925" cap="rnd">
              <a:solidFill>
                <a:srgbClr val="FF00FF"/>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Graph!$J$20:$J$27</c:f>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3-986F-4DBF-BB9E-D1165B8EF4A4}"/>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4-986F-4DBF-BB9E-D1165B8EF4A4}"/>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5-986F-4DBF-BB9E-D1165B8EF4A4}"/>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6-986F-4DBF-BB9E-D1165B8EF4A4}"/>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7-986F-4DBF-BB9E-D1165B8EF4A4}"/>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8-986F-4DBF-BB9E-D1165B8EF4A4}"/>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986F-4DBF-BB9E-D1165B8EF4A4}"/>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986F-4DBF-BB9E-D1165B8EF4A4}"/>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986F-4DBF-BB9E-D1165B8EF4A4}"/>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986F-4DBF-BB9E-D1165B8EF4A4}"/>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986F-4DBF-BB9E-D1165B8EF4A4}"/>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986F-4DBF-BB9E-D1165B8EF4A4}"/>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986F-4DBF-BB9E-D1165B8EF4A4}"/>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986F-4DBF-BB9E-D1165B8EF4A4}"/>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6C33-4E70-B4F3-9A0A37A0CF4C}"/>
            </c:ext>
          </c:extLst>
        </c:ser>
        <c:ser>
          <c:idx val="9"/>
          <c:order val="9"/>
          <c:tx>
            <c:strRef>
              <c:f>Graph!$K$19</c:f>
              <c:strCache>
                <c:ptCount val="1"/>
                <c:pt idx="0">
                  <c:v>Test11</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Graph!$K$20:$K$27</c:f>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1-6C33-4E70-B4F3-9A0A37A0CF4C}"/>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2-6C33-4E70-B4F3-9A0A37A0CF4C}"/>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3-6C33-4E70-B4F3-9A0A37A0CF4C}"/>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4-6C33-4E70-B4F3-9A0A37A0CF4C}"/>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5-6C33-4E70-B4F3-9A0A37A0CF4C}"/>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6-6C33-4E70-B4F3-9A0A37A0CF4C}"/>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7-6C33-4E70-B4F3-9A0A37A0CF4C}"/>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8-6C33-4E70-B4F3-9A0A37A0CF4C}"/>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9-6C33-4E70-B4F3-9A0A37A0CF4C}"/>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6C33-4E70-B4F3-9A0A37A0CF4C}"/>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6C33-4E70-B4F3-9A0A37A0CF4C}"/>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6C33-4E70-B4F3-9A0A37A0CF4C}"/>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6C33-4E70-B4F3-9A0A37A0CF4C}"/>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6C33-4E70-B4F3-9A0A37A0CF4C}"/>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6C33-4E70-B4F3-9A0A37A0CF4C}"/>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6C33-4E70-B4F3-9A0A37A0CF4C}"/>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 normilized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0"/>
          <c:order val="0"/>
          <c:tx>
            <c:strRef>
              <c:f>Graph!$B$1</c:f>
              <c:strCache>
                <c:ptCount val="1"/>
                <c:pt idx="0">
                  <c:v>Baseline</c:v>
                </c:pt>
              </c:strCache>
            </c:strRef>
          </c:tx>
          <c:spPr>
            <a:ln w="34925" cap="rnd">
              <a:solidFill>
                <a:schemeClr val="bg1"/>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Graph!$B$2:$B$9</c:f>
              <c:numCache>
                <c:formatCode>General</c:formatCode>
                <c:ptCount val="8"/>
                <c:pt idx="0">
                  <c:v>1.7789979790818304E-2</c:v>
                </c:pt>
                <c:pt idx="1">
                  <c:v>2.1596033001260425E-3</c:v>
                </c:pt>
                <c:pt idx="2">
                  <c:v>7.424811694056622E-3</c:v>
                </c:pt>
                <c:pt idx="3">
                  <c:v>8.7260080351948804E-3</c:v>
                </c:pt>
                <c:pt idx="4">
                  <c:v>1.5612643463980997E-2</c:v>
                </c:pt>
                <c:pt idx="5">
                  <c:v>6.8862309421659877E-3</c:v>
                </c:pt>
                <c:pt idx="6">
                  <c:v>2.9727183621776226E-3</c:v>
                </c:pt>
                <c:pt idx="7">
                  <c:v>5.4141291569711073E-3</c:v>
                </c:pt>
              </c:numCache>
            </c:numRef>
          </c:val>
          <c:smooth val="0"/>
          <c:extLst>
            <c:ext xmlns:c16="http://schemas.microsoft.com/office/drawing/2014/chart" uri="{C3380CC4-5D6E-409C-BE32-E72D297353CC}">
              <c16:uniqueId val="{00000000-F2F6-442E-8E88-B03766246F3B}"/>
            </c:ext>
          </c:extLst>
        </c:ser>
        <c:ser>
          <c:idx val="1"/>
          <c:order val="1"/>
          <c:tx>
            <c:strRef>
              <c:f>Graph!$C$1</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Graph!$C$2:$C$9</c:f>
              <c:numCache>
                <c:formatCode>General</c:formatCode>
                <c:ptCount val="8"/>
                <c:pt idx="0">
                  <c:v>1.9046316327052766E-3</c:v>
                </c:pt>
                <c:pt idx="1">
                  <c:v>4.6298379326643397E-4</c:v>
                </c:pt>
                <c:pt idx="2">
                  <c:v>1.5148554149699437E-3</c:v>
                </c:pt>
                <c:pt idx="3">
                  <c:v>2.8206017256075882E-3</c:v>
                </c:pt>
                <c:pt idx="4">
                  <c:v>4.4201080221664725E-3</c:v>
                </c:pt>
                <c:pt idx="5">
                  <c:v>1.049818258758322E-2</c:v>
                </c:pt>
                <c:pt idx="6">
                  <c:v>5.2663248981966258E-3</c:v>
                </c:pt>
                <c:pt idx="7">
                  <c:v>3.1064947371291448E-2</c:v>
                </c:pt>
              </c:numCache>
            </c:numRef>
          </c:val>
          <c:smooth val="0"/>
          <c:extLst>
            <c:ext xmlns:c16="http://schemas.microsoft.com/office/drawing/2014/chart" uri="{C3380CC4-5D6E-409C-BE32-E72D297353CC}">
              <c16:uniqueId val="{00000001-F2F6-442E-8E88-B03766246F3B}"/>
            </c:ext>
          </c:extLst>
        </c:ser>
        <c:ser>
          <c:idx val="9"/>
          <c:order val="9"/>
          <c:tx>
            <c:strRef>
              <c:f>Graph!$K$1</c:f>
              <c:strCache>
                <c:ptCount val="1"/>
                <c:pt idx="0">
                  <c:v>Test11</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Graph!$K$2:$K$9</c:f>
              <c:numCache>
                <c:formatCode>General</c:formatCode>
                <c:ptCount val="8"/>
                <c:pt idx="0">
                  <c:v>1.3842231376193766E-3</c:v>
                </c:pt>
                <c:pt idx="1">
                  <c:v>4.6709588453800659E-4</c:v>
                </c:pt>
                <c:pt idx="2">
                  <c:v>1.6584692321268421E-3</c:v>
                </c:pt>
                <c:pt idx="3">
                  <c:v>3.003638233428673E-3</c:v>
                </c:pt>
                <c:pt idx="4">
                  <c:v>4.5920787468792419E-3</c:v>
                </c:pt>
                <c:pt idx="5">
                  <c:v>1.3430577711423792E-2</c:v>
                </c:pt>
                <c:pt idx="6">
                  <c:v>5.1096122129710422E-3</c:v>
                </c:pt>
                <c:pt idx="7">
                  <c:v>3.2763418124030441E-2</c:v>
                </c:pt>
              </c:numCache>
            </c:numRef>
          </c:val>
          <c:smooth val="0"/>
          <c:extLst xmlns:c15="http://schemas.microsoft.com/office/drawing/2012/chart">
            <c:ext xmlns:c16="http://schemas.microsoft.com/office/drawing/2014/chart" uri="{C3380CC4-5D6E-409C-BE32-E72D297353CC}">
              <c16:uniqueId val="{00000002-F2F6-442E-8E88-B03766246F3B}"/>
            </c:ext>
          </c:extLst>
        </c:ser>
        <c:dLbls>
          <c:showLegendKey val="0"/>
          <c:showVal val="0"/>
          <c:showCatName val="0"/>
          <c:showSerName val="0"/>
          <c:showPercent val="0"/>
          <c:showBubbleSize val="0"/>
        </c:dLbls>
        <c:smooth val="0"/>
        <c:axId val="1265061360"/>
        <c:axId val="2065440976"/>
        <c:extLst>
          <c:ext xmlns:c15="http://schemas.microsoft.com/office/drawing/2012/chart" uri="{02D57815-91ED-43cb-92C2-25804820EDAC}">
            <c15:filteredLineSeries>
              <c15:ser>
                <c:idx val="2"/>
                <c:order val="2"/>
                <c:tx>
                  <c:strRef>
                    <c:extLst>
                      <c:ext uri="{02D57815-91ED-43cb-92C2-25804820EDAC}">
                        <c15:formulaRef>
                          <c15:sqref>Graph!$D$1</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Graph!$D$2:$D$9</c15:sqref>
                        </c15:formulaRef>
                      </c:ext>
                    </c:extLst>
                    <c:numCache>
                      <c:formatCode>General</c:formatCode>
                      <c:ptCount val="8"/>
                      <c:pt idx="0">
                        <c:v>1.7786217026441176E-3</c:v>
                      </c:pt>
                      <c:pt idx="1">
                        <c:v>5.2109970872923537E-4</c:v>
                      </c:pt>
                      <c:pt idx="2">
                        <c:v>1.6107481904147276E-3</c:v>
                      </c:pt>
                      <c:pt idx="3">
                        <c:v>2.7677996836823733E-3</c:v>
                      </c:pt>
                      <c:pt idx="4">
                        <c:v>4.5205401941535777E-3</c:v>
                      </c:pt>
                      <c:pt idx="5">
                        <c:v>1.2349042790745588E-2</c:v>
                      </c:pt>
                      <c:pt idx="6">
                        <c:v>4.1817010960021979E-3</c:v>
                      </c:pt>
                      <c:pt idx="7">
                        <c:v>3.0714199146790768E-2</c:v>
                      </c:pt>
                    </c:numCache>
                  </c:numRef>
                </c:val>
                <c:smooth val="0"/>
                <c:extLst>
                  <c:ext xmlns:c16="http://schemas.microsoft.com/office/drawing/2014/chart" uri="{C3380CC4-5D6E-409C-BE32-E72D297353CC}">
                    <c16:uniqueId val="{00000003-F2F6-442E-8E88-B03766246F3B}"/>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Graph!$E$2:$E$9</c15:sqref>
                        </c15:formulaRef>
                      </c:ext>
                    </c:extLst>
                    <c:numCache>
                      <c:formatCode>General</c:formatCode>
                      <c:ptCount val="8"/>
                      <c:pt idx="0">
                        <c:v>1.4203864118081141E-3</c:v>
                      </c:pt>
                      <c:pt idx="1">
                        <c:v>5.1406679861717086E-4</c:v>
                      </c:pt>
                      <c:pt idx="2">
                        <c:v>1.9643556896774611E-3</c:v>
                      </c:pt>
                      <c:pt idx="3">
                        <c:v>3.581160922047702E-3</c:v>
                      </c:pt>
                      <c:pt idx="4">
                        <c:v>5.2258658210320927E-3</c:v>
                      </c:pt>
                      <c:pt idx="5">
                        <c:v>5.6713354320179687E-3</c:v>
                      </c:pt>
                      <c:pt idx="6">
                        <c:v>4.547800622939694E-3</c:v>
                      </c:pt>
                      <c:pt idx="7">
                        <c:v>3.1386514234293193E-2</c:v>
                      </c:pt>
                    </c:numCache>
                  </c:numRef>
                </c:val>
                <c:smooth val="0"/>
                <c:extLst xmlns:c15="http://schemas.microsoft.com/office/drawing/2012/chart">
                  <c:ext xmlns:c16="http://schemas.microsoft.com/office/drawing/2014/chart" uri="{C3380CC4-5D6E-409C-BE32-E72D297353CC}">
                    <c16:uniqueId val="{00000004-F2F6-442E-8E88-B03766246F3B}"/>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Graph!$F$2:$F$9</c15:sqref>
                        </c15:formulaRef>
                      </c:ext>
                    </c:extLst>
                    <c:numCache>
                      <c:formatCode>General</c:formatCode>
                      <c:ptCount val="8"/>
                      <c:pt idx="0">
                        <c:v>1.2698948334787666E-3</c:v>
                      </c:pt>
                      <c:pt idx="1">
                        <c:v>4.3077872385228816E-4</c:v>
                      </c:pt>
                      <c:pt idx="2">
                        <c:v>1.7254903615751128E-3</c:v>
                      </c:pt>
                      <c:pt idx="3">
                        <c:v>2.8995315327871502E-3</c:v>
                      </c:pt>
                      <c:pt idx="4">
                        <c:v>4.3574362668460341E-3</c:v>
                      </c:pt>
                      <c:pt idx="5">
                        <c:v>1.248832177440857E-2</c:v>
                      </c:pt>
                      <c:pt idx="6">
                        <c:v>4.9167583200019392E-3</c:v>
                      </c:pt>
                      <c:pt idx="7">
                        <c:v>3.0905303925489624E-2</c:v>
                      </c:pt>
                    </c:numCache>
                  </c:numRef>
                </c:val>
                <c:smooth val="0"/>
                <c:extLst xmlns:c15="http://schemas.microsoft.com/office/drawing/2012/chart">
                  <c:ext xmlns:c16="http://schemas.microsoft.com/office/drawing/2014/chart" uri="{C3380CC4-5D6E-409C-BE32-E72D297353CC}">
                    <c16:uniqueId val="{00000005-F2F6-442E-8E88-B03766246F3B}"/>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Graph!$G$2:$G$9</c15:sqref>
                        </c15:formulaRef>
                      </c:ext>
                    </c:extLst>
                    <c:numCache>
                      <c:formatCode>General</c:formatCode>
                      <c:ptCount val="8"/>
                      <c:pt idx="0">
                        <c:v>1.5277020312197014E-3</c:v>
                      </c:pt>
                      <c:pt idx="1">
                        <c:v>4.8373813977226207E-4</c:v>
                      </c:pt>
                      <c:pt idx="2">
                        <c:v>1.6833671595819829E-3</c:v>
                      </c:pt>
                      <c:pt idx="3">
                        <c:v>3.0814993829180403E-3</c:v>
                      </c:pt>
                      <c:pt idx="4">
                        <c:v>4.7084164651808218E-3</c:v>
                      </c:pt>
                      <c:pt idx="5">
                        <c:v>1.2843737880550708E-2</c:v>
                      </c:pt>
                      <c:pt idx="6">
                        <c:v>4.6133226581184152E-3</c:v>
                      </c:pt>
                      <c:pt idx="7">
                        <c:v>2.9665745588520458E-2</c:v>
                      </c:pt>
                    </c:numCache>
                  </c:numRef>
                </c:val>
                <c:smooth val="0"/>
                <c:extLst xmlns:c15="http://schemas.microsoft.com/office/drawing/2012/chart">
                  <c:ext xmlns:c16="http://schemas.microsoft.com/office/drawing/2014/chart" uri="{C3380CC4-5D6E-409C-BE32-E72D297353CC}">
                    <c16:uniqueId val="{00000006-F2F6-442E-8E88-B03766246F3B}"/>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Graph!$H$2:$H$9</c15:sqref>
                        </c15:formulaRef>
                      </c:ext>
                    </c:extLst>
                    <c:numCache>
                      <c:formatCode>General</c:formatCode>
                      <c:ptCount val="8"/>
                      <c:pt idx="0">
                        <c:v>1.3929250983406743E-3</c:v>
                      </c:pt>
                      <c:pt idx="1">
                        <c:v>4.6434281276258805E-4</c:v>
                      </c:pt>
                      <c:pt idx="2">
                        <c:v>1.6596132418617898E-3</c:v>
                      </c:pt>
                      <c:pt idx="3">
                        <c:v>2.5321802939774415E-3</c:v>
                      </c:pt>
                      <c:pt idx="4">
                        <c:v>4.3008384386513474E-3</c:v>
                      </c:pt>
                      <c:pt idx="5">
                        <c:v>1.2526577573565057E-2</c:v>
                      </c:pt>
                      <c:pt idx="6">
                        <c:v>4.3879160505946608E-3</c:v>
                      </c:pt>
                      <c:pt idx="7">
                        <c:v>3.1210085351221641E-2</c:v>
                      </c:pt>
                    </c:numCache>
                  </c:numRef>
                </c:val>
                <c:smooth val="0"/>
                <c:extLst xmlns:c15="http://schemas.microsoft.com/office/drawing/2012/chart">
                  <c:ext xmlns:c16="http://schemas.microsoft.com/office/drawing/2014/chart" uri="{C3380CC4-5D6E-409C-BE32-E72D297353CC}">
                    <c16:uniqueId val="{00000007-F2F6-442E-8E88-B03766246F3B}"/>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Graph!$I$2:$I$9</c15:sqref>
                        </c15:formulaRef>
                      </c:ext>
                    </c:extLst>
                    <c:numCache>
                      <c:formatCode>General</c:formatCode>
                      <c:ptCount val="8"/>
                      <c:pt idx="0">
                        <c:v>2.0488795905780708E-3</c:v>
                      </c:pt>
                      <c:pt idx="1">
                        <c:v>5.4440660903868525E-4</c:v>
                      </c:pt>
                      <c:pt idx="2">
                        <c:v>1.7512831466938142E-3</c:v>
                      </c:pt>
                      <c:pt idx="3">
                        <c:v>3.066079908578954E-3</c:v>
                      </c:pt>
                      <c:pt idx="4">
                        <c:v>5.4701917094887205E-3</c:v>
                      </c:pt>
                      <c:pt idx="5">
                        <c:v>1.1935070807882489E-2</c:v>
                      </c:pt>
                      <c:pt idx="6">
                        <c:v>3.5799953718853015E-3</c:v>
                      </c:pt>
                      <c:pt idx="7">
                        <c:v>3.0841256423308126E-2</c:v>
                      </c:pt>
                    </c:numCache>
                  </c:numRef>
                </c:val>
                <c:smooth val="0"/>
                <c:extLst xmlns:c15="http://schemas.microsoft.com/office/drawing/2012/chart">
                  <c:ext xmlns:c16="http://schemas.microsoft.com/office/drawing/2014/chart" uri="{C3380CC4-5D6E-409C-BE32-E72D297353CC}">
                    <c16:uniqueId val="{00000008-F2F6-442E-8E88-B03766246F3B}"/>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Graph!$J$2:$J$9</c15:sqref>
                        </c15:formulaRef>
                      </c:ext>
                    </c:extLst>
                    <c:numCache>
                      <c:formatCode>General</c:formatCode>
                      <c:ptCount val="8"/>
                      <c:pt idx="0">
                        <c:v>1.1984295790742126E-3</c:v>
                      </c:pt>
                      <c:pt idx="1">
                        <c:v>5.2437827225130889E-4</c:v>
                      </c:pt>
                      <c:pt idx="2">
                        <c:v>1.5979863156268179E-3</c:v>
                      </c:pt>
                      <c:pt idx="3">
                        <c:v>2.9391179464805118E-3</c:v>
                      </c:pt>
                      <c:pt idx="4">
                        <c:v>4.9823157035744298E-3</c:v>
                      </c:pt>
                      <c:pt idx="5">
                        <c:v>1.1938604384816753E-2</c:v>
                      </c:pt>
                      <c:pt idx="6">
                        <c:v>3.8202719755914293E-3</c:v>
                      </c:pt>
                      <c:pt idx="7">
                        <c:v>3.1108111547411287E-2</c:v>
                      </c:pt>
                    </c:numCache>
                  </c:numRef>
                </c:val>
                <c:smooth val="0"/>
                <c:extLst xmlns:c15="http://schemas.microsoft.com/office/drawing/2012/chart">
                  <c:ext xmlns:c16="http://schemas.microsoft.com/office/drawing/2014/chart" uri="{C3380CC4-5D6E-409C-BE32-E72D297353CC}">
                    <c16:uniqueId val="{00000009-F2F6-442E-8E88-B03766246F3B}"/>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Graph!$L$2:$L$9</c15:sqref>
                        </c15:formulaRef>
                      </c:ext>
                    </c:extLst>
                    <c:numCache>
                      <c:formatCode>General</c:formatCode>
                      <c:ptCount val="8"/>
                      <c:pt idx="0">
                        <c:v>1.3359066963997157E-3</c:v>
                      </c:pt>
                      <c:pt idx="1">
                        <c:v>4.2215024405541015E-4</c:v>
                      </c:pt>
                      <c:pt idx="2">
                        <c:v>1.5175887836228151E-3</c:v>
                      </c:pt>
                      <c:pt idx="3">
                        <c:v>2.8582641767258095E-3</c:v>
                      </c:pt>
                      <c:pt idx="4">
                        <c:v>4.2764887607257126E-3</c:v>
                      </c:pt>
                      <c:pt idx="5">
                        <c:v>1.1439540296663919E-2</c:v>
                      </c:pt>
                      <c:pt idx="6">
                        <c:v>5.2657535943489804E-3</c:v>
                      </c:pt>
                      <c:pt idx="7">
                        <c:v>3.0876550532043825E-2</c:v>
                      </c:pt>
                    </c:numCache>
                  </c:numRef>
                </c:val>
                <c:smooth val="0"/>
                <c:extLst xmlns:c15="http://schemas.microsoft.com/office/drawing/2012/chart">
                  <c:ext xmlns:c16="http://schemas.microsoft.com/office/drawing/2014/chart" uri="{C3380CC4-5D6E-409C-BE32-E72D297353CC}">
                    <c16:uniqueId val="{0000000A-F2F6-442E-8E88-B03766246F3B}"/>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Graph!$M$2:$M$9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B-F2F6-442E-8E88-B03766246F3B}"/>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Graph!$N$2:$N$9</c15:sqref>
                        </c15:formulaRef>
                      </c:ext>
                    </c:extLst>
                    <c:numCache>
                      <c:formatCode>General</c:formatCode>
                      <c:ptCount val="8"/>
                      <c:pt idx="0">
                        <c:v>1.5972731144409298E-3</c:v>
                      </c:pt>
                      <c:pt idx="1">
                        <c:v>4.6142972638323315E-4</c:v>
                      </c:pt>
                      <c:pt idx="2">
                        <c:v>1.7221071956633148E-3</c:v>
                      </c:pt>
                      <c:pt idx="3">
                        <c:v>2.6403047183036002E-3</c:v>
                      </c:pt>
                      <c:pt idx="4">
                        <c:v>4.3733605604336341E-3</c:v>
                      </c:pt>
                      <c:pt idx="5">
                        <c:v>1.1551472405781381E-2</c:v>
                      </c:pt>
                      <c:pt idx="6">
                        <c:v>4.7874823005542629E-3</c:v>
                      </c:pt>
                      <c:pt idx="7">
                        <c:v>2.4808956134158264E-2</c:v>
                      </c:pt>
                    </c:numCache>
                  </c:numRef>
                </c:val>
                <c:smooth val="0"/>
                <c:extLst xmlns:c15="http://schemas.microsoft.com/office/drawing/2012/chart">
                  <c:ext xmlns:c16="http://schemas.microsoft.com/office/drawing/2014/chart" uri="{C3380CC4-5D6E-409C-BE32-E72D297353CC}">
                    <c16:uniqueId val="{0000000C-F2F6-442E-8E88-B03766246F3B}"/>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Graph!$O$2:$O$9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F2F6-442E-8E88-B03766246F3B}"/>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Graph!$P$2:$P$9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F2F6-442E-8E88-B03766246F3B}"/>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Graph!$Q$2:$Q$9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F2F6-442E-8E88-B03766246F3B}"/>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Graph!$R$2:$R$9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F2F6-442E-8E88-B03766246F3B}"/>
                  </c:ext>
                </c:extLst>
              </c15:ser>
            </c15:filteredLineSeries>
          </c:ext>
        </c:extLst>
      </c:lineChart>
      <c:catAx>
        <c:axId val="12650613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065440976"/>
        <c:crosses val="autoZero"/>
        <c:auto val="1"/>
        <c:lblAlgn val="ctr"/>
        <c:lblOffset val="100"/>
        <c:tickLblSkip val="1"/>
        <c:noMultiLvlLbl val="0"/>
      </c:catAx>
      <c:valAx>
        <c:axId val="206544097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1265061360"/>
        <c:crossesAt val="0"/>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DE84-48F4-94AE-CBB125EAA733}"/>
            </c:ext>
          </c:extLst>
        </c:ser>
        <c:ser>
          <c:idx val="12"/>
          <c:order val="12"/>
          <c:tx>
            <c:strRef>
              <c:f>Graph!$N$19</c:f>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Graph!$N$20:$N$27</c:f>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1-DE84-48F4-94AE-CBB125EAA733}"/>
            </c:ext>
          </c:extLst>
        </c:ser>
        <c:ser>
          <c:idx val="13"/>
          <c:order val="13"/>
          <c:tx>
            <c:strRef>
              <c:f>Graph!$O$19</c:f>
              <c:strCache>
                <c:ptCount val="1"/>
                <c:pt idx="0">
                  <c:v>Test15</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Graph!$O$20:$O$27</c:f>
              <c:numCache>
                <c:formatCode>General</c:formatCode>
                <c:ptCount val="8"/>
                <c:pt idx="0">
                  <c:v>3.1545724031050028E-4</c:v>
                </c:pt>
                <c:pt idx="1">
                  <c:v>1.0798325167854373E-4</c:v>
                </c:pt>
                <c:pt idx="2">
                  <c:v>2.704466471543533E-4</c:v>
                </c:pt>
                <c:pt idx="3">
                  <c:v>4.6462806167587737E-4</c:v>
                </c:pt>
                <c:pt idx="4">
                  <c:v>4.4183336590435335E-4</c:v>
                </c:pt>
                <c:pt idx="5">
                  <c:v>7.1313187778747334E-4</c:v>
                </c:pt>
                <c:pt idx="6">
                  <c:v>2.9534368864528792E-4</c:v>
                </c:pt>
                <c:pt idx="7">
                  <c:v>7.7640477672944548E-4</c:v>
                </c:pt>
              </c:numCache>
            </c:numRef>
          </c:val>
          <c:smooth val="0"/>
          <c:extLst xmlns:c15="http://schemas.microsoft.com/office/drawing/2012/chart">
            <c:ext xmlns:c16="http://schemas.microsoft.com/office/drawing/2014/chart" uri="{C3380CC4-5D6E-409C-BE32-E72D297353CC}">
              <c16:uniqueId val="{00000002-DE84-48F4-94AE-CBB125EAA733}"/>
            </c:ext>
          </c:extLst>
        </c:ser>
        <c:ser>
          <c:idx val="16"/>
          <c:order val="16"/>
          <c:tx>
            <c:strRef>
              <c:f>Graph!$R$19</c:f>
              <c:strCache>
                <c:ptCount val="1"/>
                <c:pt idx="0">
                  <c:v>Test18</c:v>
                </c:pt>
              </c:strCache>
            </c:strRef>
          </c:tx>
          <c:spPr>
            <a:ln w="34925" cap="rnd">
              <a:solidFill>
                <a:schemeClr val="accent2">
                  <a:lumMod val="75000"/>
                </a:schemeClr>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Graph!$R$20:$R$27</c:f>
              <c:numCache>
                <c:formatCode>General</c:formatCode>
                <c:ptCount val="8"/>
                <c:pt idx="0">
                  <c:v>2.7901670741831489E-4</c:v>
                </c:pt>
                <c:pt idx="1">
                  <c:v>1.1890230739165214E-4</c:v>
                </c:pt>
                <c:pt idx="2">
                  <c:v>2.7685859329552067E-4</c:v>
                </c:pt>
                <c:pt idx="3">
                  <c:v>3.6378449119522005E-4</c:v>
                </c:pt>
                <c:pt idx="4">
                  <c:v>4.4557117449583089E-4</c:v>
                </c:pt>
                <c:pt idx="5">
                  <c:v>6.3726071662303658E-4</c:v>
                </c:pt>
                <c:pt idx="6">
                  <c:v>3.3133797962720576E-4</c:v>
                </c:pt>
                <c:pt idx="7">
                  <c:v>7.4856053134695548E-4</c:v>
                </c:pt>
              </c:numCache>
            </c:numRef>
          </c:val>
          <c:smooth val="0"/>
          <c:extLst xmlns:c15="http://schemas.microsoft.com/office/drawing/2012/chart">
            <c:ext xmlns:c16="http://schemas.microsoft.com/office/drawing/2014/chart" uri="{C3380CC4-5D6E-409C-BE32-E72D297353CC}">
              <c16:uniqueId val="{00000003-DE84-48F4-94AE-CBB125EAA733}"/>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4-DE84-48F4-94AE-CBB125EAA733}"/>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5-DE84-48F4-94AE-CBB125EAA733}"/>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6-DE84-48F4-94AE-CBB125EAA733}"/>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7-DE84-48F4-94AE-CBB125EAA733}"/>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8-DE84-48F4-94AE-CBB125EAA733}"/>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9-DE84-48F4-94AE-CBB125EAA733}"/>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A-DE84-48F4-94AE-CBB125EAA733}"/>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B-DE84-48F4-94AE-CBB125EAA733}"/>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C-DE84-48F4-94AE-CBB125EAA733}"/>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D-DE84-48F4-94AE-CBB125EAA733}"/>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E-DE84-48F4-94AE-CBB125EAA733}"/>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F-DE84-48F4-94AE-CBB125EAA733}"/>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10-DE84-48F4-94AE-CBB125EAA733}"/>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endParaRPr lang="en-IL"/>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manualLayout>
          <c:layoutTarget val="inner"/>
          <c:xMode val="edge"/>
          <c:yMode val="edge"/>
          <c:x val="9.8367086373970916E-2"/>
          <c:y val="0.17968445492578811"/>
          <c:w val="0.88051358944440283"/>
          <c:h val="0.61088799084023782"/>
        </c:manualLayout>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A2A0-4DFF-8924-B1A48C3090D5}"/>
            </c:ext>
          </c:extLst>
        </c:ser>
        <c:ser>
          <c:idx val="12"/>
          <c:order val="12"/>
          <c:tx>
            <c:strRef>
              <c:f>Graph!$N$19</c:f>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Graph!$N$20:$N$27</c:f>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1-A2A0-4DFF-8924-B1A48C3090D5}"/>
            </c:ext>
          </c:extLst>
        </c:ser>
        <c:ser>
          <c:idx val="16"/>
          <c:order val="16"/>
          <c:tx>
            <c:strRef>
              <c:f>Graph!$R$19</c:f>
              <c:strCache>
                <c:ptCount val="1"/>
                <c:pt idx="0">
                  <c:v>Test18</c:v>
                </c:pt>
              </c:strCache>
            </c:strRef>
          </c:tx>
          <c:spPr>
            <a:ln w="34925" cap="rnd">
              <a:solidFill>
                <a:schemeClr val="accent2">
                  <a:lumMod val="75000"/>
                </a:schemeClr>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Graph!$R$20:$R$27</c:f>
              <c:numCache>
                <c:formatCode>General</c:formatCode>
                <c:ptCount val="8"/>
                <c:pt idx="0">
                  <c:v>2.7901670741831489E-4</c:v>
                </c:pt>
                <c:pt idx="1">
                  <c:v>1.1890230739165214E-4</c:v>
                </c:pt>
                <c:pt idx="2">
                  <c:v>2.7685859329552067E-4</c:v>
                </c:pt>
                <c:pt idx="3">
                  <c:v>3.6378449119522005E-4</c:v>
                </c:pt>
                <c:pt idx="4">
                  <c:v>4.4557117449583089E-4</c:v>
                </c:pt>
                <c:pt idx="5">
                  <c:v>6.3726071662303658E-4</c:v>
                </c:pt>
                <c:pt idx="6">
                  <c:v>3.3133797962720576E-4</c:v>
                </c:pt>
                <c:pt idx="7">
                  <c:v>7.4856053134695548E-4</c:v>
                </c:pt>
              </c:numCache>
            </c:numRef>
          </c:val>
          <c:smooth val="0"/>
          <c:extLst xmlns:c15="http://schemas.microsoft.com/office/drawing/2012/chart">
            <c:ext xmlns:c16="http://schemas.microsoft.com/office/drawing/2014/chart" uri="{C3380CC4-5D6E-409C-BE32-E72D297353CC}">
              <c16:uniqueId val="{00000002-A2A0-4DFF-8924-B1A48C3090D5}"/>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3-A2A0-4DFF-8924-B1A48C3090D5}"/>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4-A2A0-4DFF-8924-B1A48C3090D5}"/>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5-A2A0-4DFF-8924-B1A48C3090D5}"/>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6-A2A0-4DFF-8924-B1A48C3090D5}"/>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7-A2A0-4DFF-8924-B1A48C3090D5}"/>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8-A2A0-4DFF-8924-B1A48C3090D5}"/>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9-A2A0-4DFF-8924-B1A48C3090D5}"/>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A-A2A0-4DFF-8924-B1A48C3090D5}"/>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B-A2A0-4DFF-8924-B1A48C3090D5}"/>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C-A2A0-4DFF-8924-B1A48C3090D5}"/>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D-A2A0-4DFF-8924-B1A48C3090D5}"/>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pt idx="0">
                        <c:v>3.1545724031050028E-4</c:v>
                      </c:pt>
                      <c:pt idx="1">
                        <c:v>1.0798325167854373E-4</c:v>
                      </c:pt>
                      <c:pt idx="2">
                        <c:v>2.704466471543533E-4</c:v>
                      </c:pt>
                      <c:pt idx="3">
                        <c:v>4.6462806167587737E-4</c:v>
                      </c:pt>
                      <c:pt idx="4">
                        <c:v>4.4183336590435335E-4</c:v>
                      </c:pt>
                      <c:pt idx="5">
                        <c:v>7.1313187778747334E-4</c:v>
                      </c:pt>
                      <c:pt idx="6">
                        <c:v>2.9534368864528792E-4</c:v>
                      </c:pt>
                      <c:pt idx="7">
                        <c:v>7.7640477672944548E-4</c:v>
                      </c:pt>
                    </c:numCache>
                  </c:numRef>
                </c:val>
                <c:smooth val="0"/>
                <c:extLst xmlns:c15="http://schemas.microsoft.com/office/drawing/2012/chart">
                  <c:ext xmlns:c16="http://schemas.microsoft.com/office/drawing/2014/chart" uri="{C3380CC4-5D6E-409C-BE32-E72D297353CC}">
                    <c16:uniqueId val="{0000000E-A2A0-4DFF-8924-B1A48C3090D5}"/>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F-A2A0-4DFF-8924-B1A48C3090D5}"/>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10-A2A0-4DFF-8924-B1A48C3090D5}"/>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Test3 vs Test 14 &amp; Test18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scatterChart>
        <c:scatterStyle val="lineMarker"/>
        <c:varyColors val="0"/>
        <c:ser>
          <c:idx val="0"/>
          <c:order val="0"/>
          <c:tx>
            <c:strRef>
              <c:f>Graph!$C$10</c:f>
              <c:strCache>
                <c:ptCount val="1"/>
                <c:pt idx="0">
                  <c:v>Test3</c:v>
                </c:pt>
              </c:strCache>
            </c:strRef>
          </c:tx>
          <c:spPr>
            <a:ln w="19050" cap="rnd">
              <a:noFill/>
              <a:round/>
            </a:ln>
            <a:effectLst/>
          </c:spPr>
          <c:marker>
            <c:symbol val="circle"/>
            <c:size val="5"/>
            <c:spPr>
              <a:solidFill>
                <a:srgbClr val="FF0000"/>
              </a:solidFill>
              <a:ln w="9525">
                <a:solidFill>
                  <a:schemeClr val="accent1"/>
                </a:solidFill>
              </a:ln>
              <a:effectLst/>
            </c:spPr>
          </c:marker>
          <c:trendline>
            <c:spPr>
              <a:ln w="19050" cap="rnd">
                <a:solidFill>
                  <a:srgbClr val="FF0000"/>
                </a:solidFill>
                <a:prstDash val="sysDot"/>
              </a:ln>
              <a:effectLst/>
            </c:spPr>
            <c:trendlineType val="linear"/>
            <c:dispRSqr val="0"/>
            <c:dispEq val="1"/>
            <c:trendlineLbl>
              <c:layout>
                <c:manualLayout>
                  <c:x val="0.29917214546654941"/>
                  <c:y val="-0.7131442808779336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trendlineLbl>
          </c:trendline>
          <c:xVal>
            <c:numRef>
              <c:f>Graph!$A$11:$A$18</c:f>
              <c:numCache>
                <c:formatCode>General</c:formatCode>
                <c:ptCount val="8"/>
                <c:pt idx="0">
                  <c:v>0</c:v>
                </c:pt>
                <c:pt idx="1">
                  <c:v>1</c:v>
                </c:pt>
                <c:pt idx="2">
                  <c:v>2</c:v>
                </c:pt>
                <c:pt idx="3">
                  <c:v>3</c:v>
                </c:pt>
                <c:pt idx="4">
                  <c:v>4</c:v>
                </c:pt>
                <c:pt idx="5">
                  <c:v>5</c:v>
                </c:pt>
                <c:pt idx="6">
                  <c:v>6</c:v>
                </c:pt>
                <c:pt idx="7">
                  <c:v>7</c:v>
                </c:pt>
              </c:numCache>
            </c:numRef>
          </c:xVal>
          <c:yVal>
            <c:numRef>
              <c:f>Graph!$C$11:$C$18</c:f>
              <c:numCache>
                <c:formatCode>General</c:formatCode>
                <c:ptCount val="8"/>
                <c:pt idx="0">
                  <c:v>0.22500000000000001</c:v>
                </c:pt>
                <c:pt idx="1">
                  <c:v>0.2</c:v>
                </c:pt>
                <c:pt idx="2">
                  <c:v>0.17499999999999999</c:v>
                </c:pt>
                <c:pt idx="3">
                  <c:v>0.15</c:v>
                </c:pt>
                <c:pt idx="4">
                  <c:v>0.1</c:v>
                </c:pt>
                <c:pt idx="5">
                  <c:v>7.4999999999999997E-2</c:v>
                </c:pt>
                <c:pt idx="6">
                  <c:v>0.05</c:v>
                </c:pt>
                <c:pt idx="7">
                  <c:v>2.5000000000000001E-2</c:v>
                </c:pt>
              </c:numCache>
            </c:numRef>
          </c:yVal>
          <c:smooth val="0"/>
          <c:extLst>
            <c:ext xmlns:c16="http://schemas.microsoft.com/office/drawing/2014/chart" uri="{C3380CC4-5D6E-409C-BE32-E72D297353CC}">
              <c16:uniqueId val="{00000001-0966-4DDC-9171-0200CBAB68FF}"/>
            </c:ext>
          </c:extLst>
        </c:ser>
        <c:ser>
          <c:idx val="1"/>
          <c:order val="1"/>
          <c:tx>
            <c:strRef>
              <c:f>Graph!$R$10</c:f>
              <c:strCache>
                <c:ptCount val="1"/>
                <c:pt idx="0">
                  <c:v>Test18</c:v>
                </c:pt>
              </c:strCache>
            </c:strRef>
          </c:tx>
          <c:spPr>
            <a:ln w="25400" cap="rnd">
              <a:noFill/>
              <a:round/>
            </a:ln>
            <a:effectLst/>
          </c:spPr>
          <c:marker>
            <c:symbol val="circle"/>
            <c:size val="5"/>
            <c:spPr>
              <a:solidFill>
                <a:srgbClr val="33CC33"/>
              </a:solidFill>
              <a:ln w="9525">
                <a:solidFill>
                  <a:schemeClr val="accent2"/>
                </a:solidFill>
              </a:ln>
              <a:effectLst/>
            </c:spPr>
          </c:marker>
          <c:trendline>
            <c:spPr>
              <a:ln w="19050" cap="rnd">
                <a:solidFill>
                  <a:srgbClr val="33CC33"/>
                </a:solidFill>
                <a:prstDash val="sysDot"/>
              </a:ln>
              <a:effectLst/>
            </c:spPr>
            <c:trendlineType val="poly"/>
            <c:order val="6"/>
            <c:dispRSqr val="0"/>
            <c:dispEq val="0"/>
          </c:trendline>
          <c:xVal>
            <c:numRef>
              <c:f>Graph!$A$11:$A$18</c:f>
              <c:numCache>
                <c:formatCode>General</c:formatCode>
                <c:ptCount val="8"/>
                <c:pt idx="0">
                  <c:v>0</c:v>
                </c:pt>
                <c:pt idx="1">
                  <c:v>1</c:v>
                </c:pt>
                <c:pt idx="2">
                  <c:v>2</c:v>
                </c:pt>
                <c:pt idx="3">
                  <c:v>3</c:v>
                </c:pt>
                <c:pt idx="4">
                  <c:v>4</c:v>
                </c:pt>
                <c:pt idx="5">
                  <c:v>5</c:v>
                </c:pt>
                <c:pt idx="6">
                  <c:v>6</c:v>
                </c:pt>
                <c:pt idx="7">
                  <c:v>7</c:v>
                </c:pt>
              </c:numCache>
            </c:numRef>
          </c:xVal>
          <c:yVal>
            <c:numRef>
              <c:f>Graph!$R$11:$R$18</c:f>
              <c:numCache>
                <c:formatCode>General</c:formatCode>
                <c:ptCount val="8"/>
                <c:pt idx="0">
                  <c:v>0.18</c:v>
                </c:pt>
                <c:pt idx="1">
                  <c:v>0.23</c:v>
                </c:pt>
                <c:pt idx="2">
                  <c:v>0.18</c:v>
                </c:pt>
                <c:pt idx="3">
                  <c:v>0.14000000000000001</c:v>
                </c:pt>
                <c:pt idx="4">
                  <c:v>0.1</c:v>
                </c:pt>
                <c:pt idx="5">
                  <c:v>0.06</c:v>
                </c:pt>
                <c:pt idx="6">
                  <c:v>0.08</c:v>
                </c:pt>
                <c:pt idx="7">
                  <c:v>0.03</c:v>
                </c:pt>
              </c:numCache>
            </c:numRef>
          </c:yVal>
          <c:smooth val="1"/>
          <c:extLst>
            <c:ext xmlns:c16="http://schemas.microsoft.com/office/drawing/2014/chart" uri="{C3380CC4-5D6E-409C-BE32-E72D297353CC}">
              <c16:uniqueId val="{00000003-0966-4DDC-9171-0200CBAB68FF}"/>
            </c:ext>
          </c:extLst>
        </c:ser>
        <c:ser>
          <c:idx val="2"/>
          <c:order val="2"/>
          <c:tx>
            <c:strRef>
              <c:f>Graph!$N$10</c:f>
              <c:strCache>
                <c:ptCount val="1"/>
                <c:pt idx="0">
                  <c:v>Test14</c:v>
                </c:pt>
              </c:strCache>
            </c:strRef>
          </c:tx>
          <c:spPr>
            <a:ln w="25400" cap="rnd">
              <a:noFill/>
              <a:round/>
            </a:ln>
            <a:effectLst/>
          </c:spPr>
          <c:marker>
            <c:symbol val="circle"/>
            <c:size val="5"/>
            <c:spPr>
              <a:solidFill>
                <a:srgbClr val="00B0F0"/>
              </a:solidFill>
              <a:ln w="9525">
                <a:solidFill>
                  <a:schemeClr val="accent3"/>
                </a:solidFill>
              </a:ln>
              <a:effectLst/>
            </c:spPr>
          </c:marker>
          <c:trendline>
            <c:spPr>
              <a:ln w="19050" cap="rnd">
                <a:solidFill>
                  <a:srgbClr val="0070C0"/>
                </a:solidFill>
                <a:prstDash val="sysDot"/>
              </a:ln>
              <a:effectLst/>
            </c:spPr>
            <c:trendlineType val="poly"/>
            <c:order val="5"/>
            <c:dispRSqr val="0"/>
            <c:dispEq val="0"/>
          </c:trendline>
          <c:xVal>
            <c:numRef>
              <c:f>Graph!$A$11:$A$18</c:f>
              <c:numCache>
                <c:formatCode>General</c:formatCode>
                <c:ptCount val="8"/>
                <c:pt idx="0">
                  <c:v>0</c:v>
                </c:pt>
                <c:pt idx="1">
                  <c:v>1</c:v>
                </c:pt>
                <c:pt idx="2">
                  <c:v>2</c:v>
                </c:pt>
                <c:pt idx="3">
                  <c:v>3</c:v>
                </c:pt>
                <c:pt idx="4">
                  <c:v>4</c:v>
                </c:pt>
                <c:pt idx="5">
                  <c:v>5</c:v>
                </c:pt>
                <c:pt idx="6">
                  <c:v>6</c:v>
                </c:pt>
                <c:pt idx="7">
                  <c:v>7</c:v>
                </c:pt>
              </c:numCache>
            </c:numRef>
          </c:xVal>
          <c:yVal>
            <c:numRef>
              <c:f>Graph!$N$11:$N$18</c:f>
              <c:numCache>
                <c:formatCode>General</c:formatCode>
                <c:ptCount val="8"/>
                <c:pt idx="0">
                  <c:v>0.17499999999999999</c:v>
                </c:pt>
                <c:pt idx="1">
                  <c:v>0.22500000000000001</c:v>
                </c:pt>
                <c:pt idx="2">
                  <c:v>0.2</c:v>
                </c:pt>
                <c:pt idx="3">
                  <c:v>0.15</c:v>
                </c:pt>
                <c:pt idx="4">
                  <c:v>0.1</c:v>
                </c:pt>
                <c:pt idx="5">
                  <c:v>0.06</c:v>
                </c:pt>
                <c:pt idx="6">
                  <c:v>0.06</c:v>
                </c:pt>
                <c:pt idx="7">
                  <c:v>0.03</c:v>
                </c:pt>
              </c:numCache>
            </c:numRef>
          </c:yVal>
          <c:smooth val="0"/>
          <c:extLst>
            <c:ext xmlns:c16="http://schemas.microsoft.com/office/drawing/2014/chart" uri="{C3380CC4-5D6E-409C-BE32-E72D297353CC}">
              <c16:uniqueId val="{00000005-0966-4DDC-9171-0200CBAB68FF}"/>
            </c:ext>
          </c:extLst>
        </c:ser>
        <c:dLbls>
          <c:showLegendKey val="0"/>
          <c:showVal val="0"/>
          <c:showCatName val="0"/>
          <c:showSerName val="0"/>
          <c:showPercent val="0"/>
          <c:showBubbleSize val="0"/>
        </c:dLbls>
        <c:axId val="556086112"/>
        <c:axId val="556082504"/>
      </c:scatterChart>
      <c:valAx>
        <c:axId val="5560861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556082504"/>
        <c:crosses val="autoZero"/>
        <c:crossBetween val="midCat"/>
      </c:valAx>
      <c:valAx>
        <c:axId val="556082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55608611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 </a:t>
            </a:r>
            <a:r>
              <a:rPr lang="en-US" sz="1600" b="1" i="0" u="none" strike="noStrike" baseline="0">
                <a:effectLst/>
              </a:rPr>
              <a:t>normalized by bias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0"/>
          <c:order val="0"/>
          <c:tx>
            <c:strRef>
              <c:f>Graph!$B$1</c:f>
              <c:strCache>
                <c:ptCount val="1"/>
                <c:pt idx="0">
                  <c:v>Baseline</c:v>
                </c:pt>
              </c:strCache>
            </c:strRef>
          </c:tx>
          <c:spPr>
            <a:ln w="34925" cap="rnd">
              <a:solidFill>
                <a:schemeClr val="bg1"/>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Graph!$B$2:$B$9</c:f>
              <c:numCache>
                <c:formatCode>General</c:formatCode>
                <c:ptCount val="8"/>
                <c:pt idx="0">
                  <c:v>1.7789979790818304E-2</c:v>
                </c:pt>
                <c:pt idx="1">
                  <c:v>2.1596033001260425E-3</c:v>
                </c:pt>
                <c:pt idx="2">
                  <c:v>7.424811694056622E-3</c:v>
                </c:pt>
                <c:pt idx="3">
                  <c:v>8.7260080351948804E-3</c:v>
                </c:pt>
                <c:pt idx="4">
                  <c:v>1.5612643463980997E-2</c:v>
                </c:pt>
                <c:pt idx="5">
                  <c:v>6.8862309421659877E-3</c:v>
                </c:pt>
                <c:pt idx="6">
                  <c:v>2.9727183621776226E-3</c:v>
                </c:pt>
                <c:pt idx="7">
                  <c:v>5.4141291569711073E-3</c:v>
                </c:pt>
              </c:numCache>
            </c:numRef>
          </c:val>
          <c:smooth val="0"/>
          <c:extLst>
            <c:ext xmlns:c16="http://schemas.microsoft.com/office/drawing/2014/chart" uri="{C3380CC4-5D6E-409C-BE32-E72D297353CC}">
              <c16:uniqueId val="{00000000-C9E0-496C-ACF4-464624744D9A}"/>
            </c:ext>
          </c:extLst>
        </c:ser>
        <c:ser>
          <c:idx val="1"/>
          <c:order val="1"/>
          <c:tx>
            <c:strRef>
              <c:f>Graph!$C$1</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Graph!$C$2:$C$9</c:f>
              <c:numCache>
                <c:formatCode>General</c:formatCode>
                <c:ptCount val="8"/>
                <c:pt idx="0">
                  <c:v>1.9046316327052766E-3</c:v>
                </c:pt>
                <c:pt idx="1">
                  <c:v>4.6298379326643397E-4</c:v>
                </c:pt>
                <c:pt idx="2">
                  <c:v>1.5148554149699437E-3</c:v>
                </c:pt>
                <c:pt idx="3">
                  <c:v>2.8206017256075882E-3</c:v>
                </c:pt>
                <c:pt idx="4">
                  <c:v>4.4201080221664725E-3</c:v>
                </c:pt>
                <c:pt idx="5">
                  <c:v>1.049818258758322E-2</c:v>
                </c:pt>
                <c:pt idx="6">
                  <c:v>5.2663248981966258E-3</c:v>
                </c:pt>
                <c:pt idx="7">
                  <c:v>3.1064947371291448E-2</c:v>
                </c:pt>
              </c:numCache>
            </c:numRef>
          </c:val>
          <c:smooth val="0"/>
          <c:extLst>
            <c:ext xmlns:c16="http://schemas.microsoft.com/office/drawing/2014/chart" uri="{C3380CC4-5D6E-409C-BE32-E72D297353CC}">
              <c16:uniqueId val="{00000001-C9E0-496C-ACF4-464624744D9A}"/>
            </c:ext>
          </c:extLst>
        </c:ser>
        <c:ser>
          <c:idx val="2"/>
          <c:order val="2"/>
          <c:tx>
            <c:strRef>
              <c:f>Graph!$D$1</c:f>
              <c:strCache>
                <c:ptCount val="1"/>
                <c:pt idx="0">
                  <c:v>Test4</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Graph!$D$2:$D$9</c:f>
              <c:numCache>
                <c:formatCode>General</c:formatCode>
                <c:ptCount val="8"/>
                <c:pt idx="0">
                  <c:v>1.7786217026441176E-3</c:v>
                </c:pt>
                <c:pt idx="1">
                  <c:v>5.2109970872923537E-4</c:v>
                </c:pt>
                <c:pt idx="2">
                  <c:v>1.6107481904147276E-3</c:v>
                </c:pt>
                <c:pt idx="3">
                  <c:v>2.7677996836823733E-3</c:v>
                </c:pt>
                <c:pt idx="4">
                  <c:v>4.5205401941535777E-3</c:v>
                </c:pt>
                <c:pt idx="5">
                  <c:v>1.2349042790745588E-2</c:v>
                </c:pt>
                <c:pt idx="6">
                  <c:v>4.1817010960021979E-3</c:v>
                </c:pt>
                <c:pt idx="7">
                  <c:v>3.0714199146790768E-2</c:v>
                </c:pt>
              </c:numCache>
            </c:numRef>
          </c:val>
          <c:smooth val="0"/>
          <c:extLst>
            <c:ext xmlns:c16="http://schemas.microsoft.com/office/drawing/2014/chart" uri="{C3380CC4-5D6E-409C-BE32-E72D297353CC}">
              <c16:uniqueId val="{00000002-C9E0-496C-ACF4-464624744D9A}"/>
            </c:ext>
          </c:extLst>
        </c:ser>
        <c:ser>
          <c:idx val="3"/>
          <c:order val="3"/>
          <c:tx>
            <c:strRef>
              <c:f>Graph!$E$1</c:f>
              <c:strCache>
                <c:ptCount val="1"/>
                <c:pt idx="0">
                  <c:v>Test5</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Graph!$A$2:$A$9</c:f>
              <c:numCache>
                <c:formatCode>General</c:formatCode>
                <c:ptCount val="8"/>
                <c:pt idx="0">
                  <c:v>0</c:v>
                </c:pt>
                <c:pt idx="1">
                  <c:v>1</c:v>
                </c:pt>
                <c:pt idx="2">
                  <c:v>2</c:v>
                </c:pt>
                <c:pt idx="3">
                  <c:v>3</c:v>
                </c:pt>
                <c:pt idx="4">
                  <c:v>4</c:v>
                </c:pt>
                <c:pt idx="5">
                  <c:v>5</c:v>
                </c:pt>
                <c:pt idx="6">
                  <c:v>6</c:v>
                </c:pt>
                <c:pt idx="7">
                  <c:v>7</c:v>
                </c:pt>
              </c:numCache>
            </c:numRef>
          </c:cat>
          <c:val>
            <c:numRef>
              <c:f>Graph!$E$2:$E$9</c:f>
              <c:numCache>
                <c:formatCode>General</c:formatCode>
                <c:ptCount val="8"/>
                <c:pt idx="0">
                  <c:v>1.4203864118081141E-3</c:v>
                </c:pt>
                <c:pt idx="1">
                  <c:v>5.1406679861717086E-4</c:v>
                </c:pt>
                <c:pt idx="2">
                  <c:v>1.9643556896774611E-3</c:v>
                </c:pt>
                <c:pt idx="3">
                  <c:v>3.581160922047702E-3</c:v>
                </c:pt>
                <c:pt idx="4">
                  <c:v>5.2258658210320927E-3</c:v>
                </c:pt>
                <c:pt idx="5">
                  <c:v>5.6713354320179687E-3</c:v>
                </c:pt>
                <c:pt idx="6">
                  <c:v>4.547800622939694E-3</c:v>
                </c:pt>
                <c:pt idx="7">
                  <c:v>3.1386514234293193E-2</c:v>
                </c:pt>
              </c:numCache>
            </c:numRef>
          </c:val>
          <c:smooth val="0"/>
          <c:extLst xmlns:c15="http://schemas.microsoft.com/office/drawing/2012/chart">
            <c:ext xmlns:c16="http://schemas.microsoft.com/office/drawing/2014/chart" uri="{C3380CC4-5D6E-409C-BE32-E72D297353CC}">
              <c16:uniqueId val="{00000003-C9E0-496C-ACF4-464624744D9A}"/>
            </c:ext>
          </c:extLst>
        </c:ser>
        <c:dLbls>
          <c:showLegendKey val="0"/>
          <c:showVal val="0"/>
          <c:showCatName val="0"/>
          <c:showSerName val="0"/>
          <c:showPercent val="0"/>
          <c:showBubbleSize val="0"/>
        </c:dLbls>
        <c:smooth val="0"/>
        <c:axId val="1265061360"/>
        <c:axId val="2065440976"/>
        <c:extLst>
          <c:ext xmlns:c15="http://schemas.microsoft.com/office/drawing/2012/chart" uri="{02D57815-91ED-43cb-92C2-25804820EDAC}">
            <c15:filteredLineSeries>
              <c15:ser>
                <c:idx val="4"/>
                <c:order val="4"/>
                <c:tx>
                  <c:strRef>
                    <c:extLst>
                      <c:ext uri="{02D57815-91ED-43cb-92C2-25804820EDAC}">
                        <c15:formulaRef>
                          <c15:sqref>Graph!$F$1</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Graph!$F$2:$F$9</c15:sqref>
                        </c15:formulaRef>
                      </c:ext>
                    </c:extLst>
                    <c:numCache>
                      <c:formatCode>General</c:formatCode>
                      <c:ptCount val="8"/>
                      <c:pt idx="0">
                        <c:v>1.2698948334787666E-3</c:v>
                      </c:pt>
                      <c:pt idx="1">
                        <c:v>4.3077872385228816E-4</c:v>
                      </c:pt>
                      <c:pt idx="2">
                        <c:v>1.7254903615751128E-3</c:v>
                      </c:pt>
                      <c:pt idx="3">
                        <c:v>2.8995315327871502E-3</c:v>
                      </c:pt>
                      <c:pt idx="4">
                        <c:v>4.3574362668460341E-3</c:v>
                      </c:pt>
                      <c:pt idx="5">
                        <c:v>1.248832177440857E-2</c:v>
                      </c:pt>
                      <c:pt idx="6">
                        <c:v>4.9167583200019392E-3</c:v>
                      </c:pt>
                      <c:pt idx="7">
                        <c:v>3.0905303925489624E-2</c:v>
                      </c:pt>
                    </c:numCache>
                  </c:numRef>
                </c:val>
                <c:smooth val="0"/>
                <c:extLst>
                  <c:ext xmlns:c16="http://schemas.microsoft.com/office/drawing/2014/chart" uri="{C3380CC4-5D6E-409C-BE32-E72D297353CC}">
                    <c16:uniqueId val="{00000004-C9E0-496C-ACF4-464624744D9A}"/>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Graph!$G$2:$G$9</c15:sqref>
                        </c15:formulaRef>
                      </c:ext>
                    </c:extLst>
                    <c:numCache>
                      <c:formatCode>General</c:formatCode>
                      <c:ptCount val="8"/>
                      <c:pt idx="0">
                        <c:v>1.5277020312197014E-3</c:v>
                      </c:pt>
                      <c:pt idx="1">
                        <c:v>4.8373813977226207E-4</c:v>
                      </c:pt>
                      <c:pt idx="2">
                        <c:v>1.6833671595819829E-3</c:v>
                      </c:pt>
                      <c:pt idx="3">
                        <c:v>3.0814993829180403E-3</c:v>
                      </c:pt>
                      <c:pt idx="4">
                        <c:v>4.7084164651808218E-3</c:v>
                      </c:pt>
                      <c:pt idx="5">
                        <c:v>1.2843737880550708E-2</c:v>
                      </c:pt>
                      <c:pt idx="6">
                        <c:v>4.6133226581184152E-3</c:v>
                      </c:pt>
                      <c:pt idx="7">
                        <c:v>2.9665745588520458E-2</c:v>
                      </c:pt>
                    </c:numCache>
                  </c:numRef>
                </c:val>
                <c:smooth val="0"/>
                <c:extLst xmlns:c15="http://schemas.microsoft.com/office/drawing/2012/chart">
                  <c:ext xmlns:c16="http://schemas.microsoft.com/office/drawing/2014/chart" uri="{C3380CC4-5D6E-409C-BE32-E72D297353CC}">
                    <c16:uniqueId val="{00000005-C9E0-496C-ACF4-464624744D9A}"/>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Graph!$H$2:$H$9</c15:sqref>
                        </c15:formulaRef>
                      </c:ext>
                    </c:extLst>
                    <c:numCache>
                      <c:formatCode>General</c:formatCode>
                      <c:ptCount val="8"/>
                      <c:pt idx="0">
                        <c:v>1.3929250983406743E-3</c:v>
                      </c:pt>
                      <c:pt idx="1">
                        <c:v>4.6434281276258805E-4</c:v>
                      </c:pt>
                      <c:pt idx="2">
                        <c:v>1.6596132418617898E-3</c:v>
                      </c:pt>
                      <c:pt idx="3">
                        <c:v>2.5321802939774415E-3</c:v>
                      </c:pt>
                      <c:pt idx="4">
                        <c:v>4.3008384386513474E-3</c:v>
                      </c:pt>
                      <c:pt idx="5">
                        <c:v>1.2526577573565057E-2</c:v>
                      </c:pt>
                      <c:pt idx="6">
                        <c:v>4.3879160505946608E-3</c:v>
                      </c:pt>
                      <c:pt idx="7">
                        <c:v>3.1210085351221641E-2</c:v>
                      </c:pt>
                    </c:numCache>
                  </c:numRef>
                </c:val>
                <c:smooth val="0"/>
                <c:extLst xmlns:c15="http://schemas.microsoft.com/office/drawing/2012/chart">
                  <c:ext xmlns:c16="http://schemas.microsoft.com/office/drawing/2014/chart" uri="{C3380CC4-5D6E-409C-BE32-E72D297353CC}">
                    <c16:uniqueId val="{00000006-C9E0-496C-ACF4-464624744D9A}"/>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Graph!$I$2:$I$9</c15:sqref>
                        </c15:formulaRef>
                      </c:ext>
                    </c:extLst>
                    <c:numCache>
                      <c:formatCode>General</c:formatCode>
                      <c:ptCount val="8"/>
                      <c:pt idx="0">
                        <c:v>2.0488795905780708E-3</c:v>
                      </c:pt>
                      <c:pt idx="1">
                        <c:v>5.4440660903868525E-4</c:v>
                      </c:pt>
                      <c:pt idx="2">
                        <c:v>1.7512831466938142E-3</c:v>
                      </c:pt>
                      <c:pt idx="3">
                        <c:v>3.066079908578954E-3</c:v>
                      </c:pt>
                      <c:pt idx="4">
                        <c:v>5.4701917094887205E-3</c:v>
                      </c:pt>
                      <c:pt idx="5">
                        <c:v>1.1935070807882489E-2</c:v>
                      </c:pt>
                      <c:pt idx="6">
                        <c:v>3.5799953718853015E-3</c:v>
                      </c:pt>
                      <c:pt idx="7">
                        <c:v>3.0841256423308126E-2</c:v>
                      </c:pt>
                    </c:numCache>
                  </c:numRef>
                </c:val>
                <c:smooth val="0"/>
                <c:extLst xmlns:c15="http://schemas.microsoft.com/office/drawing/2012/chart">
                  <c:ext xmlns:c16="http://schemas.microsoft.com/office/drawing/2014/chart" uri="{C3380CC4-5D6E-409C-BE32-E72D297353CC}">
                    <c16:uniqueId val="{00000007-C9E0-496C-ACF4-464624744D9A}"/>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Graph!$J$2:$J$9</c15:sqref>
                        </c15:formulaRef>
                      </c:ext>
                    </c:extLst>
                    <c:numCache>
                      <c:formatCode>General</c:formatCode>
                      <c:ptCount val="8"/>
                      <c:pt idx="0">
                        <c:v>1.1984295790742126E-3</c:v>
                      </c:pt>
                      <c:pt idx="1">
                        <c:v>5.2437827225130889E-4</c:v>
                      </c:pt>
                      <c:pt idx="2">
                        <c:v>1.5979863156268179E-3</c:v>
                      </c:pt>
                      <c:pt idx="3">
                        <c:v>2.9391179464805118E-3</c:v>
                      </c:pt>
                      <c:pt idx="4">
                        <c:v>4.9823157035744298E-3</c:v>
                      </c:pt>
                      <c:pt idx="5">
                        <c:v>1.1938604384816753E-2</c:v>
                      </c:pt>
                      <c:pt idx="6">
                        <c:v>3.8202719755914293E-3</c:v>
                      </c:pt>
                      <c:pt idx="7">
                        <c:v>3.1108111547411287E-2</c:v>
                      </c:pt>
                    </c:numCache>
                  </c:numRef>
                </c:val>
                <c:smooth val="0"/>
                <c:extLst xmlns:c15="http://schemas.microsoft.com/office/drawing/2012/chart">
                  <c:ext xmlns:c16="http://schemas.microsoft.com/office/drawing/2014/chart" uri="{C3380CC4-5D6E-409C-BE32-E72D297353CC}">
                    <c16:uniqueId val="{00000008-C9E0-496C-ACF4-464624744D9A}"/>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Graph!$K$2:$K$9</c15:sqref>
                        </c15:formulaRef>
                      </c:ext>
                    </c:extLst>
                    <c:numCache>
                      <c:formatCode>General</c:formatCode>
                      <c:ptCount val="8"/>
                      <c:pt idx="0">
                        <c:v>1.3842231376193766E-3</c:v>
                      </c:pt>
                      <c:pt idx="1">
                        <c:v>4.6709588453800659E-4</c:v>
                      </c:pt>
                      <c:pt idx="2">
                        <c:v>1.6584692321268421E-3</c:v>
                      </c:pt>
                      <c:pt idx="3">
                        <c:v>3.003638233428673E-3</c:v>
                      </c:pt>
                      <c:pt idx="4">
                        <c:v>4.5920787468792419E-3</c:v>
                      </c:pt>
                      <c:pt idx="5">
                        <c:v>1.3430577711423792E-2</c:v>
                      </c:pt>
                      <c:pt idx="6">
                        <c:v>5.1096122129710422E-3</c:v>
                      </c:pt>
                      <c:pt idx="7">
                        <c:v>3.2763418124030441E-2</c:v>
                      </c:pt>
                    </c:numCache>
                  </c:numRef>
                </c:val>
                <c:smooth val="0"/>
                <c:extLst xmlns:c15="http://schemas.microsoft.com/office/drawing/2012/chart">
                  <c:ext xmlns:c16="http://schemas.microsoft.com/office/drawing/2014/chart" uri="{C3380CC4-5D6E-409C-BE32-E72D297353CC}">
                    <c16:uniqueId val="{00000009-C9E0-496C-ACF4-464624744D9A}"/>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Graph!$L$2:$L$9</c15:sqref>
                        </c15:formulaRef>
                      </c:ext>
                    </c:extLst>
                    <c:numCache>
                      <c:formatCode>General</c:formatCode>
                      <c:ptCount val="8"/>
                      <c:pt idx="0">
                        <c:v>1.3359066963997157E-3</c:v>
                      </c:pt>
                      <c:pt idx="1">
                        <c:v>4.2215024405541015E-4</c:v>
                      </c:pt>
                      <c:pt idx="2">
                        <c:v>1.5175887836228151E-3</c:v>
                      </c:pt>
                      <c:pt idx="3">
                        <c:v>2.8582641767258095E-3</c:v>
                      </c:pt>
                      <c:pt idx="4">
                        <c:v>4.2764887607257126E-3</c:v>
                      </c:pt>
                      <c:pt idx="5">
                        <c:v>1.1439540296663919E-2</c:v>
                      </c:pt>
                      <c:pt idx="6">
                        <c:v>5.2657535943489804E-3</c:v>
                      </c:pt>
                      <c:pt idx="7">
                        <c:v>3.0876550532043825E-2</c:v>
                      </c:pt>
                    </c:numCache>
                  </c:numRef>
                </c:val>
                <c:smooth val="0"/>
                <c:extLst xmlns:c15="http://schemas.microsoft.com/office/drawing/2012/chart">
                  <c:ext xmlns:c16="http://schemas.microsoft.com/office/drawing/2014/chart" uri="{C3380CC4-5D6E-409C-BE32-E72D297353CC}">
                    <c16:uniqueId val="{0000000A-C9E0-496C-ACF4-464624744D9A}"/>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Graph!$M$2:$M$9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B-C9E0-496C-ACF4-464624744D9A}"/>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Graph!$N$2:$N$9</c15:sqref>
                        </c15:formulaRef>
                      </c:ext>
                    </c:extLst>
                    <c:numCache>
                      <c:formatCode>General</c:formatCode>
                      <c:ptCount val="8"/>
                      <c:pt idx="0">
                        <c:v>1.5972731144409298E-3</c:v>
                      </c:pt>
                      <c:pt idx="1">
                        <c:v>4.6142972638323315E-4</c:v>
                      </c:pt>
                      <c:pt idx="2">
                        <c:v>1.7221071956633148E-3</c:v>
                      </c:pt>
                      <c:pt idx="3">
                        <c:v>2.6403047183036002E-3</c:v>
                      </c:pt>
                      <c:pt idx="4">
                        <c:v>4.3733605604336341E-3</c:v>
                      </c:pt>
                      <c:pt idx="5">
                        <c:v>1.1551472405781381E-2</c:v>
                      </c:pt>
                      <c:pt idx="6">
                        <c:v>4.7874823005542629E-3</c:v>
                      </c:pt>
                      <c:pt idx="7">
                        <c:v>2.4808956134158264E-2</c:v>
                      </c:pt>
                    </c:numCache>
                  </c:numRef>
                </c:val>
                <c:smooth val="0"/>
                <c:extLst xmlns:c15="http://schemas.microsoft.com/office/drawing/2012/chart">
                  <c:ext xmlns:c16="http://schemas.microsoft.com/office/drawing/2014/chart" uri="{C3380CC4-5D6E-409C-BE32-E72D297353CC}">
                    <c16:uniqueId val="{0000000C-C9E0-496C-ACF4-464624744D9A}"/>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Graph!$O$2:$O$9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C9E0-496C-ACF4-464624744D9A}"/>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Graph!$P$2:$P$9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C9E0-496C-ACF4-464624744D9A}"/>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Graph!$Q$2:$Q$9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C9E0-496C-ACF4-464624744D9A}"/>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Graph!$A$2:$A$9</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Graph!$R$2:$R$9</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C9E0-496C-ACF4-464624744D9A}"/>
                  </c:ext>
                </c:extLst>
              </c15:ser>
            </c15:filteredLineSeries>
          </c:ext>
        </c:extLst>
      </c:lineChart>
      <c:catAx>
        <c:axId val="12650613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065440976"/>
        <c:crosses val="autoZero"/>
        <c:auto val="1"/>
        <c:lblAlgn val="ctr"/>
        <c:lblOffset val="100"/>
        <c:tickLblSkip val="1"/>
        <c:noMultiLvlLbl val="0"/>
      </c:catAx>
      <c:valAx>
        <c:axId val="2065440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1265061360"/>
        <c:crossesAt val="0"/>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0"/>
          <c:order val="0"/>
          <c:tx>
            <c:strRef>
              <c:f>Graph!$B$19</c:f>
              <c:strCache>
                <c:ptCount val="1"/>
                <c:pt idx="0">
                  <c:v>Baseline</c:v>
                </c:pt>
              </c:strCache>
            </c:strRef>
          </c:tx>
          <c:spPr>
            <a:ln w="34925" cap="rnd">
              <a:solidFill>
                <a:schemeClr val="bg1"/>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Graph!$B$20:$B$27</c:f>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0-7BB1-4CFA-A1C1-E648FEBF3EB3}"/>
            </c:ext>
          </c:extLst>
        </c:ser>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1-7BB1-4CFA-A1C1-E648FEBF3EB3}"/>
            </c:ext>
          </c:extLst>
        </c:ser>
        <c:ser>
          <c:idx val="2"/>
          <c:order val="2"/>
          <c:tx>
            <c:strRef>
              <c:f>Graph!$D$19</c:f>
              <c:strCache>
                <c:ptCount val="1"/>
                <c:pt idx="0">
                  <c:v>Test4</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Graph!$D$20:$D$27</c:f>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2-7BB1-4CFA-A1C1-E648FEBF3EB3}"/>
            </c:ext>
          </c:extLst>
        </c:ser>
        <c:ser>
          <c:idx val="3"/>
          <c:order val="3"/>
          <c:tx>
            <c:strRef>
              <c:f>Graph!$E$19</c:f>
              <c:strCache>
                <c:ptCount val="1"/>
                <c:pt idx="0">
                  <c:v>Test5</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Graph!$E$20:$E$27</c:f>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3-7BB1-4CFA-A1C1-E648FEBF3EB3}"/>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4"/>
                <c:order val="4"/>
                <c:tx>
                  <c:strRef>
                    <c:extLst>
                      <c:ex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c:ext xmlns:c16="http://schemas.microsoft.com/office/drawing/2014/chart" uri="{C3380CC4-5D6E-409C-BE32-E72D297353CC}">
                    <c16:uniqueId val="{00000004-7BB1-4CFA-A1C1-E648FEBF3EB3}"/>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5-7BB1-4CFA-A1C1-E648FEBF3EB3}"/>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6-7BB1-4CFA-A1C1-E648FEBF3EB3}"/>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7-7BB1-4CFA-A1C1-E648FEBF3EB3}"/>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8-7BB1-4CFA-A1C1-E648FEBF3EB3}"/>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7BB1-4CFA-A1C1-E648FEBF3EB3}"/>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7BB1-4CFA-A1C1-E648FEBF3EB3}"/>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7BB1-4CFA-A1C1-E648FEBF3EB3}"/>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7BB1-4CFA-A1C1-E648FEBF3EB3}"/>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7BB1-4CFA-A1C1-E648FEBF3EB3}"/>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7BB1-4CFA-A1C1-E648FEBF3EB3}"/>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7BB1-4CFA-A1C1-E648FEBF3EB3}"/>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7BB1-4CFA-A1C1-E648FEBF3EB3}"/>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 normalized by bias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9FE8-4664-B6D0-C06730F53A8A}"/>
            </c:ext>
          </c:extLst>
        </c:ser>
        <c:ser>
          <c:idx val="2"/>
          <c:order val="2"/>
          <c:tx>
            <c:strRef>
              <c:f>Graph!$D$19</c:f>
              <c:strCache>
                <c:ptCount val="1"/>
                <c:pt idx="0">
                  <c:v>Test4</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Graph!$D$20:$D$27</c:f>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1-9FE8-4664-B6D0-C06730F53A8A}"/>
            </c:ext>
          </c:extLst>
        </c:ser>
        <c:ser>
          <c:idx val="3"/>
          <c:order val="3"/>
          <c:tx>
            <c:strRef>
              <c:f>Graph!$E$19</c:f>
              <c:strCache>
                <c:ptCount val="1"/>
                <c:pt idx="0">
                  <c:v>Test5</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Graph!$E$20:$E$27</c:f>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2-9FE8-4664-B6D0-C06730F53A8A}"/>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3-9FE8-4664-B6D0-C06730F53A8A}"/>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4-9FE8-4664-B6D0-C06730F53A8A}"/>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5-9FE8-4664-B6D0-C06730F53A8A}"/>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6-9FE8-4664-B6D0-C06730F53A8A}"/>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7-9FE8-4664-B6D0-C06730F53A8A}"/>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8-9FE8-4664-B6D0-C06730F53A8A}"/>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9FE8-4664-B6D0-C06730F53A8A}"/>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9FE8-4664-B6D0-C06730F53A8A}"/>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9FE8-4664-B6D0-C06730F53A8A}"/>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9FE8-4664-B6D0-C06730F53A8A}"/>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9FE8-4664-B6D0-C06730F53A8A}"/>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9FE8-4664-B6D0-C06730F53A8A}"/>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9FE8-4664-B6D0-C06730F53A8A}"/>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9FE8-4664-B6D0-C06730F53A8A}"/>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Bias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lineChart>
        <c:grouping val="standard"/>
        <c:varyColors val="0"/>
        <c:ser>
          <c:idx val="0"/>
          <c:order val="0"/>
          <c:tx>
            <c:strRef>
              <c:f>Graph!$B$10</c:f>
              <c:strCache>
                <c:ptCount val="1"/>
                <c:pt idx="0">
                  <c:v>Baseline</c:v>
                </c:pt>
              </c:strCache>
            </c:strRef>
          </c:tx>
          <c:spPr>
            <a:ln w="28575" cap="rnd">
              <a:solidFill>
                <a:schemeClr val="tx1"/>
              </a:solidFill>
              <a:round/>
            </a:ln>
            <a:effectLst/>
          </c:spPr>
          <c:marker>
            <c:symbol val="none"/>
          </c:marker>
          <c:cat>
            <c:numRef>
              <c:f>Graph!$A$11:$A$18</c:f>
              <c:numCache>
                <c:formatCode>General</c:formatCode>
                <c:ptCount val="8"/>
                <c:pt idx="0">
                  <c:v>0</c:v>
                </c:pt>
                <c:pt idx="1">
                  <c:v>1</c:v>
                </c:pt>
                <c:pt idx="2">
                  <c:v>2</c:v>
                </c:pt>
                <c:pt idx="3">
                  <c:v>3</c:v>
                </c:pt>
                <c:pt idx="4">
                  <c:v>4</c:v>
                </c:pt>
                <c:pt idx="5">
                  <c:v>5</c:v>
                </c:pt>
                <c:pt idx="6">
                  <c:v>6</c:v>
                </c:pt>
                <c:pt idx="7">
                  <c:v>7</c:v>
                </c:pt>
              </c:numCache>
            </c:numRef>
          </c:cat>
          <c:val>
            <c:numRef>
              <c:f>Graph!$B$11:$B$18</c:f>
              <c:numCache>
                <c:formatCode>General</c:formatCode>
                <c:ptCount val="8"/>
                <c:pt idx="0">
                  <c:v>0.125</c:v>
                </c:pt>
                <c:pt idx="1">
                  <c:v>0.125</c:v>
                </c:pt>
                <c:pt idx="2">
                  <c:v>0.125</c:v>
                </c:pt>
                <c:pt idx="3">
                  <c:v>0.125</c:v>
                </c:pt>
                <c:pt idx="4">
                  <c:v>0.125</c:v>
                </c:pt>
                <c:pt idx="5">
                  <c:v>0.125</c:v>
                </c:pt>
                <c:pt idx="6">
                  <c:v>0.125</c:v>
                </c:pt>
                <c:pt idx="7">
                  <c:v>0.125</c:v>
                </c:pt>
              </c:numCache>
            </c:numRef>
          </c:val>
          <c:smooth val="0"/>
          <c:extLst>
            <c:ext xmlns:c16="http://schemas.microsoft.com/office/drawing/2014/chart" uri="{C3380CC4-5D6E-409C-BE32-E72D297353CC}">
              <c16:uniqueId val="{00000000-ADE9-4C2A-9CE4-201CC4667564}"/>
            </c:ext>
          </c:extLst>
        </c:ser>
        <c:ser>
          <c:idx val="1"/>
          <c:order val="1"/>
          <c:tx>
            <c:strRef>
              <c:f>Graph!$C$10</c:f>
              <c:strCache>
                <c:ptCount val="1"/>
                <c:pt idx="0">
                  <c:v>Test3</c:v>
                </c:pt>
              </c:strCache>
            </c:strRef>
          </c:tx>
          <c:spPr>
            <a:ln w="28575" cap="rnd">
              <a:solidFill>
                <a:srgbClr val="FF0000"/>
              </a:solidFill>
              <a:round/>
            </a:ln>
            <a:effectLst/>
          </c:spPr>
          <c:marker>
            <c:symbol val="none"/>
          </c:marker>
          <c:cat>
            <c:numRef>
              <c:f>Graph!$A$11:$A$18</c:f>
              <c:numCache>
                <c:formatCode>General</c:formatCode>
                <c:ptCount val="8"/>
                <c:pt idx="0">
                  <c:v>0</c:v>
                </c:pt>
                <c:pt idx="1">
                  <c:v>1</c:v>
                </c:pt>
                <c:pt idx="2">
                  <c:v>2</c:v>
                </c:pt>
                <c:pt idx="3">
                  <c:v>3</c:v>
                </c:pt>
                <c:pt idx="4">
                  <c:v>4</c:v>
                </c:pt>
                <c:pt idx="5">
                  <c:v>5</c:v>
                </c:pt>
                <c:pt idx="6">
                  <c:v>6</c:v>
                </c:pt>
                <c:pt idx="7">
                  <c:v>7</c:v>
                </c:pt>
              </c:numCache>
            </c:numRef>
          </c:cat>
          <c:val>
            <c:numRef>
              <c:f>Graph!$C$11:$C$18</c:f>
              <c:numCache>
                <c:formatCode>General</c:formatCode>
                <c:ptCount val="8"/>
                <c:pt idx="0">
                  <c:v>0.22500000000000001</c:v>
                </c:pt>
                <c:pt idx="1">
                  <c:v>0.2</c:v>
                </c:pt>
                <c:pt idx="2">
                  <c:v>0.17499999999999999</c:v>
                </c:pt>
                <c:pt idx="3">
                  <c:v>0.15</c:v>
                </c:pt>
                <c:pt idx="4">
                  <c:v>0.1</c:v>
                </c:pt>
                <c:pt idx="5">
                  <c:v>7.4999999999999997E-2</c:v>
                </c:pt>
                <c:pt idx="6">
                  <c:v>0.05</c:v>
                </c:pt>
                <c:pt idx="7">
                  <c:v>2.5000000000000001E-2</c:v>
                </c:pt>
              </c:numCache>
            </c:numRef>
          </c:val>
          <c:smooth val="0"/>
          <c:extLst>
            <c:ext xmlns:c16="http://schemas.microsoft.com/office/drawing/2014/chart" uri="{C3380CC4-5D6E-409C-BE32-E72D297353CC}">
              <c16:uniqueId val="{00000001-ADE9-4C2A-9CE4-201CC4667564}"/>
            </c:ext>
          </c:extLst>
        </c:ser>
        <c:ser>
          <c:idx val="2"/>
          <c:order val="2"/>
          <c:tx>
            <c:strRef>
              <c:f>Graph!$D$10</c:f>
              <c:strCache>
                <c:ptCount val="1"/>
                <c:pt idx="0">
                  <c:v>Test4</c:v>
                </c:pt>
              </c:strCache>
            </c:strRef>
          </c:tx>
          <c:spPr>
            <a:ln w="28575" cap="rnd">
              <a:solidFill>
                <a:srgbClr val="00B050"/>
              </a:solidFill>
              <a:round/>
            </a:ln>
            <a:effectLst/>
          </c:spPr>
          <c:marker>
            <c:symbol val="none"/>
          </c:marker>
          <c:cat>
            <c:numRef>
              <c:f>Graph!$A$11:$A$18</c:f>
              <c:numCache>
                <c:formatCode>General</c:formatCode>
                <c:ptCount val="8"/>
                <c:pt idx="0">
                  <c:v>0</c:v>
                </c:pt>
                <c:pt idx="1">
                  <c:v>1</c:v>
                </c:pt>
                <c:pt idx="2">
                  <c:v>2</c:v>
                </c:pt>
                <c:pt idx="3">
                  <c:v>3</c:v>
                </c:pt>
                <c:pt idx="4">
                  <c:v>4</c:v>
                </c:pt>
                <c:pt idx="5">
                  <c:v>5</c:v>
                </c:pt>
                <c:pt idx="6">
                  <c:v>6</c:v>
                </c:pt>
                <c:pt idx="7">
                  <c:v>7</c:v>
                </c:pt>
              </c:numCache>
            </c:numRef>
          </c:cat>
          <c:val>
            <c:numRef>
              <c:f>Graph!$D$11:$D$18</c:f>
              <c:numCache>
                <c:formatCode>General</c:formatCode>
                <c:ptCount val="8"/>
                <c:pt idx="0">
                  <c:v>0.17499999999999999</c:v>
                </c:pt>
                <c:pt idx="1">
                  <c:v>0.22500000000000001</c:v>
                </c:pt>
                <c:pt idx="2">
                  <c:v>0.2</c:v>
                </c:pt>
                <c:pt idx="3">
                  <c:v>0.125</c:v>
                </c:pt>
                <c:pt idx="4">
                  <c:v>0.125</c:v>
                </c:pt>
                <c:pt idx="5">
                  <c:v>0.05</c:v>
                </c:pt>
                <c:pt idx="6">
                  <c:v>7.4999999999999997E-2</c:v>
                </c:pt>
                <c:pt idx="7">
                  <c:v>2.5000000000000001E-2</c:v>
                </c:pt>
              </c:numCache>
            </c:numRef>
          </c:val>
          <c:smooth val="0"/>
          <c:extLst>
            <c:ext xmlns:c16="http://schemas.microsoft.com/office/drawing/2014/chart" uri="{C3380CC4-5D6E-409C-BE32-E72D297353CC}">
              <c16:uniqueId val="{00000002-ADE9-4C2A-9CE4-201CC4667564}"/>
            </c:ext>
          </c:extLst>
        </c:ser>
        <c:ser>
          <c:idx val="3"/>
          <c:order val="3"/>
          <c:tx>
            <c:strRef>
              <c:f>Graph!$E$10</c:f>
              <c:strCache>
                <c:ptCount val="1"/>
                <c:pt idx="0">
                  <c:v>Test5</c:v>
                </c:pt>
              </c:strCache>
            </c:strRef>
          </c:tx>
          <c:spPr>
            <a:ln w="28575" cap="rnd">
              <a:solidFill>
                <a:srgbClr val="0070C0"/>
              </a:solidFill>
              <a:round/>
            </a:ln>
            <a:effectLst/>
          </c:spPr>
          <c:marker>
            <c:symbol val="none"/>
          </c:marker>
          <c:cat>
            <c:numRef>
              <c:f>Graph!$A$11:$A$18</c:f>
              <c:numCache>
                <c:formatCode>General</c:formatCode>
                <c:ptCount val="8"/>
                <c:pt idx="0">
                  <c:v>0</c:v>
                </c:pt>
                <c:pt idx="1">
                  <c:v>1</c:v>
                </c:pt>
                <c:pt idx="2">
                  <c:v>2</c:v>
                </c:pt>
                <c:pt idx="3">
                  <c:v>3</c:v>
                </c:pt>
                <c:pt idx="4">
                  <c:v>4</c:v>
                </c:pt>
                <c:pt idx="5">
                  <c:v>5</c:v>
                </c:pt>
                <c:pt idx="6">
                  <c:v>6</c:v>
                </c:pt>
                <c:pt idx="7">
                  <c:v>7</c:v>
                </c:pt>
              </c:numCache>
            </c:numRef>
          </c:cat>
          <c:val>
            <c:numRef>
              <c:f>Graph!$E$11:$E$18</c:f>
              <c:numCache>
                <c:formatCode>General</c:formatCode>
                <c:ptCount val="8"/>
                <c:pt idx="0">
                  <c:v>0.22500000000000001</c:v>
                </c:pt>
                <c:pt idx="1">
                  <c:v>0.2</c:v>
                </c:pt>
                <c:pt idx="2">
                  <c:v>0.15</c:v>
                </c:pt>
                <c:pt idx="3">
                  <c:v>7.4999999999999997E-2</c:v>
                </c:pt>
                <c:pt idx="4">
                  <c:v>0.1</c:v>
                </c:pt>
                <c:pt idx="5">
                  <c:v>0.15</c:v>
                </c:pt>
                <c:pt idx="6">
                  <c:v>7.4999999999999997E-2</c:v>
                </c:pt>
                <c:pt idx="7">
                  <c:v>2.5000000000000001E-2</c:v>
                </c:pt>
              </c:numCache>
            </c:numRef>
          </c:val>
          <c:smooth val="0"/>
          <c:extLst>
            <c:ext xmlns:c16="http://schemas.microsoft.com/office/drawing/2014/chart" uri="{C3380CC4-5D6E-409C-BE32-E72D297353CC}">
              <c16:uniqueId val="{00000003-ADE9-4C2A-9CE4-201CC4667564}"/>
            </c:ext>
          </c:extLst>
        </c:ser>
        <c:dLbls>
          <c:showLegendKey val="0"/>
          <c:showVal val="0"/>
          <c:showCatName val="0"/>
          <c:showSerName val="0"/>
          <c:showPercent val="0"/>
          <c:showBubbleSize val="0"/>
        </c:dLbls>
        <c:smooth val="0"/>
        <c:axId val="552166088"/>
        <c:axId val="552166416"/>
        <c:extLst>
          <c:ext xmlns:c15="http://schemas.microsoft.com/office/drawing/2012/chart" uri="{02D57815-91ED-43cb-92C2-25804820EDAC}">
            <c15:filteredLineSeries>
              <c15:ser>
                <c:idx val="4"/>
                <c:order val="4"/>
                <c:tx>
                  <c:strRef>
                    <c:extLst>
                      <c:ext uri="{02D57815-91ED-43cb-92C2-25804820EDAC}">
                        <c15:formulaRef>
                          <c15:sqref>Graph!$F$10</c15:sqref>
                        </c15:formulaRef>
                      </c:ext>
                    </c:extLst>
                    <c:strCache>
                      <c:ptCount val="1"/>
                      <c:pt idx="0">
                        <c:v>Test6</c:v>
                      </c:pt>
                    </c:strCache>
                  </c:strRef>
                </c:tx>
                <c:spPr>
                  <a:ln w="28575" cap="rnd">
                    <a:solidFill>
                      <a:schemeClr val="accent5"/>
                    </a:solidFill>
                    <a:round/>
                  </a:ln>
                  <a:effectLst/>
                </c:spPr>
                <c:marker>
                  <c:symbol val="none"/>
                </c:marker>
                <c:cat>
                  <c:numRef>
                    <c:extLst>
                      <c:ex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Graph!$F$11:$F$18</c15:sqref>
                        </c15:formulaRef>
                      </c:ext>
                    </c:extLst>
                    <c:numCache>
                      <c:formatCode>General</c:formatCode>
                      <c:ptCount val="8"/>
                      <c:pt idx="0">
                        <c:v>0.22500000000000001</c:v>
                      </c:pt>
                      <c:pt idx="1">
                        <c:v>0.2</c:v>
                      </c:pt>
                      <c:pt idx="2">
                        <c:v>0.17499999999999999</c:v>
                      </c:pt>
                      <c:pt idx="3">
                        <c:v>0.15</c:v>
                      </c:pt>
                      <c:pt idx="4">
                        <c:v>0.1</c:v>
                      </c:pt>
                      <c:pt idx="5">
                        <c:v>0.05</c:v>
                      </c:pt>
                      <c:pt idx="6">
                        <c:v>7.4999999999999997E-2</c:v>
                      </c:pt>
                      <c:pt idx="7">
                        <c:v>2.5000000000000001E-2</c:v>
                      </c:pt>
                    </c:numCache>
                  </c:numRef>
                </c:val>
                <c:smooth val="0"/>
                <c:extLst>
                  <c:ext xmlns:c16="http://schemas.microsoft.com/office/drawing/2014/chart" uri="{C3380CC4-5D6E-409C-BE32-E72D297353CC}">
                    <c16:uniqueId val="{00000004-ADE9-4C2A-9CE4-201CC4667564}"/>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Graph!$G$10</c15:sqref>
                        </c15:formulaRef>
                      </c:ext>
                    </c:extLst>
                    <c:strCache>
                      <c:ptCount val="1"/>
                      <c:pt idx="0">
                        <c:v>test7</c:v>
                      </c:pt>
                    </c:strCache>
                  </c:strRef>
                </c:tx>
                <c:spPr>
                  <a:ln w="28575"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Graph!$G$11:$G$18</c15:sqref>
                        </c15:formulaRef>
                      </c:ext>
                    </c:extLst>
                    <c:numCache>
                      <c:formatCode>General</c:formatCode>
                      <c:ptCount val="8"/>
                      <c:pt idx="0">
                        <c:v>0.2</c:v>
                      </c:pt>
                      <c:pt idx="1">
                        <c:v>0.22500000000000001</c:v>
                      </c:pt>
                      <c:pt idx="2">
                        <c:v>0.17499999999999999</c:v>
                      </c:pt>
                      <c:pt idx="3">
                        <c:v>0.15</c:v>
                      </c:pt>
                      <c:pt idx="4">
                        <c:v>0.1</c:v>
                      </c:pt>
                      <c:pt idx="5">
                        <c:v>0.05</c:v>
                      </c:pt>
                      <c:pt idx="6">
                        <c:v>7.4999999999999997E-2</c:v>
                      </c:pt>
                      <c:pt idx="7">
                        <c:v>2.5000000000000001E-2</c:v>
                      </c:pt>
                    </c:numCache>
                  </c:numRef>
                </c:val>
                <c:smooth val="0"/>
                <c:extLst xmlns:c15="http://schemas.microsoft.com/office/drawing/2012/chart">
                  <c:ext xmlns:c16="http://schemas.microsoft.com/office/drawing/2014/chart" uri="{C3380CC4-5D6E-409C-BE32-E72D297353CC}">
                    <c16:uniqueId val="{00000005-ADE9-4C2A-9CE4-201CC4667564}"/>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Graph!$H$10</c15:sqref>
                        </c15:formulaRef>
                      </c:ext>
                    </c:extLst>
                    <c:strCache>
                      <c:ptCount val="1"/>
                      <c:pt idx="0">
                        <c:v>test8</c:v>
                      </c:pt>
                    </c:strCache>
                  </c:strRef>
                </c:tx>
                <c:spPr>
                  <a:ln w="28575" cap="rnd">
                    <a:solidFill>
                      <a:schemeClr val="accent1">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Graph!$H$11:$H$18</c15:sqref>
                        </c15:formulaRef>
                      </c:ext>
                    </c:extLst>
                    <c:numCache>
                      <c:formatCode>General</c:formatCode>
                      <c:ptCount val="8"/>
                      <c:pt idx="0">
                        <c:v>0.17499999999999999</c:v>
                      </c:pt>
                      <c:pt idx="1">
                        <c:v>0.22500000000000001</c:v>
                      </c:pt>
                      <c:pt idx="2">
                        <c:v>0.2</c:v>
                      </c:pt>
                      <c:pt idx="3">
                        <c:v>0.15</c:v>
                      </c:pt>
                      <c:pt idx="4">
                        <c:v>0.1</c:v>
                      </c:pt>
                      <c:pt idx="5">
                        <c:v>0.05</c:v>
                      </c:pt>
                      <c:pt idx="6">
                        <c:v>7.4999999999999997E-2</c:v>
                      </c:pt>
                      <c:pt idx="7">
                        <c:v>2.5000000000000001E-2</c:v>
                      </c:pt>
                    </c:numCache>
                  </c:numRef>
                </c:val>
                <c:smooth val="0"/>
                <c:extLst xmlns:c15="http://schemas.microsoft.com/office/drawing/2012/chart">
                  <c:ext xmlns:c16="http://schemas.microsoft.com/office/drawing/2014/chart" uri="{C3380CC4-5D6E-409C-BE32-E72D297353CC}">
                    <c16:uniqueId val="{00000006-ADE9-4C2A-9CE4-201CC4667564}"/>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Graph!$I$10</c15:sqref>
                        </c15:formulaRef>
                      </c:ext>
                    </c:extLst>
                    <c:strCache>
                      <c:ptCount val="1"/>
                      <c:pt idx="0">
                        <c:v>test9</c:v>
                      </c:pt>
                    </c:strCache>
                  </c:strRef>
                </c:tx>
                <c:spPr>
                  <a:ln w="28575" cap="rnd">
                    <a:solidFill>
                      <a:schemeClr val="accent2">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Graph!$I$11:$I$18</c15:sqref>
                        </c15:formulaRef>
                      </c:ext>
                    </c:extLst>
                    <c:numCache>
                      <c:formatCode>General</c:formatCode>
                      <c:ptCount val="8"/>
                      <c:pt idx="0">
                        <c:v>0.22500000000000001</c:v>
                      </c:pt>
                      <c:pt idx="1">
                        <c:v>0.2</c:v>
                      </c:pt>
                      <c:pt idx="2">
                        <c:v>0.17499999999999999</c:v>
                      </c:pt>
                      <c:pt idx="3">
                        <c:v>0.15</c:v>
                      </c:pt>
                      <c:pt idx="4">
                        <c:v>7.4999999999999997E-2</c:v>
                      </c:pt>
                      <c:pt idx="5">
                        <c:v>0.05</c:v>
                      </c:pt>
                      <c:pt idx="6">
                        <c:v>0.1</c:v>
                      </c:pt>
                      <c:pt idx="7">
                        <c:v>2.5000000000000001E-2</c:v>
                      </c:pt>
                    </c:numCache>
                  </c:numRef>
                </c:val>
                <c:smooth val="0"/>
                <c:extLst xmlns:c15="http://schemas.microsoft.com/office/drawing/2012/chart">
                  <c:ext xmlns:c16="http://schemas.microsoft.com/office/drawing/2014/chart" uri="{C3380CC4-5D6E-409C-BE32-E72D297353CC}">
                    <c16:uniqueId val="{00000007-ADE9-4C2A-9CE4-201CC4667564}"/>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Graph!$J$10</c15:sqref>
                        </c15:formulaRef>
                      </c:ext>
                    </c:extLst>
                    <c:strCache>
                      <c:ptCount val="1"/>
                      <c:pt idx="0">
                        <c:v>test10</c:v>
                      </c:pt>
                    </c:strCache>
                  </c:strRef>
                </c:tx>
                <c:spPr>
                  <a:ln w="28575" cap="rnd">
                    <a:solidFill>
                      <a:schemeClr val="accent3">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Graph!$J$11:$J$18</c15:sqref>
                        </c15:formulaRef>
                      </c:ext>
                    </c:extLst>
                    <c:numCache>
                      <c:formatCode>General</c:formatCode>
                      <c:ptCount val="8"/>
                      <c:pt idx="0">
                        <c:v>0.17499999999999999</c:v>
                      </c:pt>
                      <c:pt idx="1">
                        <c:v>0.22500000000000001</c:v>
                      </c:pt>
                      <c:pt idx="2">
                        <c:v>0.2</c:v>
                      </c:pt>
                      <c:pt idx="3">
                        <c:v>0.15</c:v>
                      </c:pt>
                      <c:pt idx="4">
                        <c:v>7.4999999999999997E-2</c:v>
                      </c:pt>
                      <c:pt idx="5">
                        <c:v>0.05</c:v>
                      </c:pt>
                      <c:pt idx="6">
                        <c:v>0.1</c:v>
                      </c:pt>
                      <c:pt idx="7">
                        <c:v>2.5000000000000001E-2</c:v>
                      </c:pt>
                    </c:numCache>
                  </c:numRef>
                </c:val>
                <c:smooth val="0"/>
                <c:extLst xmlns:c15="http://schemas.microsoft.com/office/drawing/2012/chart">
                  <c:ext xmlns:c16="http://schemas.microsoft.com/office/drawing/2014/chart" uri="{C3380CC4-5D6E-409C-BE32-E72D297353CC}">
                    <c16:uniqueId val="{00000008-ADE9-4C2A-9CE4-201CC4667564}"/>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Graph!$K$10</c15:sqref>
                        </c15:formulaRef>
                      </c:ext>
                    </c:extLst>
                    <c:strCache>
                      <c:ptCount val="1"/>
                      <c:pt idx="0">
                        <c:v>Test11</c:v>
                      </c:pt>
                    </c:strCache>
                  </c:strRef>
                </c:tx>
                <c:spPr>
                  <a:ln w="28575" cap="rnd">
                    <a:solidFill>
                      <a:schemeClr val="accent4">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Graph!$K$11:$K$18</c15:sqref>
                        </c15:formulaRef>
                      </c:ext>
                    </c:extLst>
                    <c:numCache>
                      <c:formatCode>General</c:formatCode>
                      <c:ptCount val="8"/>
                      <c:pt idx="0">
                        <c:v>0.2</c:v>
                      </c:pt>
                      <c:pt idx="1">
                        <c:v>0.2</c:v>
                      </c:pt>
                      <c:pt idx="2">
                        <c:v>0.2</c:v>
                      </c:pt>
                      <c:pt idx="3">
                        <c:v>0.15</c:v>
                      </c:pt>
                      <c:pt idx="4">
                        <c:v>0.1</c:v>
                      </c:pt>
                      <c:pt idx="5">
                        <c:v>0.05</c:v>
                      </c:pt>
                      <c:pt idx="6">
                        <c:v>7.4999999999999997E-2</c:v>
                      </c:pt>
                      <c:pt idx="7">
                        <c:v>2.5000000000000001E-2</c:v>
                      </c:pt>
                    </c:numCache>
                  </c:numRef>
                </c:val>
                <c:smooth val="0"/>
                <c:extLst xmlns:c15="http://schemas.microsoft.com/office/drawing/2012/chart">
                  <c:ext xmlns:c16="http://schemas.microsoft.com/office/drawing/2014/chart" uri="{C3380CC4-5D6E-409C-BE32-E72D297353CC}">
                    <c16:uniqueId val="{00000009-ADE9-4C2A-9CE4-201CC4667564}"/>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Graph!$L$10</c15:sqref>
                        </c15:formulaRef>
                      </c:ext>
                    </c:extLst>
                    <c:strCache>
                      <c:ptCount val="1"/>
                      <c:pt idx="0">
                        <c:v>Test12</c:v>
                      </c:pt>
                    </c:strCache>
                  </c:strRef>
                </c:tx>
                <c:spPr>
                  <a:ln w="28575" cap="rnd">
                    <a:solidFill>
                      <a:schemeClr val="accent5">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Graph!$L$11:$L$18</c15:sqref>
                        </c15:formulaRef>
                      </c:ext>
                    </c:extLst>
                    <c:numCache>
                      <c:formatCode>General</c:formatCode>
                      <c:ptCount val="8"/>
                      <c:pt idx="0">
                        <c:v>0.22500000000000001</c:v>
                      </c:pt>
                      <c:pt idx="1">
                        <c:v>0.2</c:v>
                      </c:pt>
                      <c:pt idx="2">
                        <c:v>0.17499999999999999</c:v>
                      </c:pt>
                      <c:pt idx="3">
                        <c:v>0.15</c:v>
                      </c:pt>
                      <c:pt idx="4">
                        <c:v>0.1</c:v>
                      </c:pt>
                      <c:pt idx="5">
                        <c:v>0.06</c:v>
                      </c:pt>
                      <c:pt idx="6">
                        <c:v>6.5000000000000002E-2</c:v>
                      </c:pt>
                      <c:pt idx="7">
                        <c:v>2.5000000000000001E-2</c:v>
                      </c:pt>
                    </c:numCache>
                  </c:numRef>
                </c:val>
                <c:smooth val="0"/>
                <c:extLst xmlns:c15="http://schemas.microsoft.com/office/drawing/2012/chart">
                  <c:ext xmlns:c16="http://schemas.microsoft.com/office/drawing/2014/chart" uri="{C3380CC4-5D6E-409C-BE32-E72D297353CC}">
                    <c16:uniqueId val="{0000000A-ADE9-4C2A-9CE4-201CC4667564}"/>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Graph!$M$10</c15:sqref>
                        </c15:formulaRef>
                      </c:ext>
                    </c:extLst>
                    <c:strCache>
                      <c:ptCount val="1"/>
                      <c:pt idx="0">
                        <c:v>Test13</c:v>
                      </c:pt>
                    </c:strCache>
                  </c:strRef>
                </c:tx>
                <c:spPr>
                  <a:ln w="28575" cap="rnd">
                    <a:solidFill>
                      <a:schemeClr val="accent6">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Graph!$M$11:$M$18</c15:sqref>
                        </c15:formulaRef>
                      </c:ext>
                    </c:extLst>
                    <c:numCache>
                      <c:formatCode>General</c:formatCode>
                      <c:ptCount val="8"/>
                      <c:pt idx="0">
                        <c:v>0.22500000000000001</c:v>
                      </c:pt>
                      <c:pt idx="1">
                        <c:v>0.2</c:v>
                      </c:pt>
                      <c:pt idx="2">
                        <c:v>0.17499999999999999</c:v>
                      </c:pt>
                      <c:pt idx="3">
                        <c:v>0.15</c:v>
                      </c:pt>
                      <c:pt idx="4">
                        <c:v>0.1</c:v>
                      </c:pt>
                      <c:pt idx="5">
                        <c:v>0.06</c:v>
                      </c:pt>
                      <c:pt idx="6">
                        <c:v>0.06</c:v>
                      </c:pt>
                      <c:pt idx="7">
                        <c:v>0.03</c:v>
                      </c:pt>
                    </c:numCache>
                  </c:numRef>
                </c:val>
                <c:smooth val="0"/>
                <c:extLst xmlns:c15="http://schemas.microsoft.com/office/drawing/2012/chart">
                  <c:ext xmlns:c16="http://schemas.microsoft.com/office/drawing/2014/chart" uri="{C3380CC4-5D6E-409C-BE32-E72D297353CC}">
                    <c16:uniqueId val="{0000000B-ADE9-4C2A-9CE4-201CC4667564}"/>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Graph!$N$10</c15:sqref>
                        </c15:formulaRef>
                      </c:ext>
                    </c:extLst>
                    <c:strCache>
                      <c:ptCount val="1"/>
                      <c:pt idx="0">
                        <c:v>Test14</c:v>
                      </c:pt>
                    </c:strCache>
                  </c:strRef>
                </c:tx>
                <c:spPr>
                  <a:ln w="28575" cap="rnd">
                    <a:solidFill>
                      <a:schemeClr val="accent1">
                        <a:lumMod val="80000"/>
                        <a:lumOff val="20000"/>
                      </a:schemeClr>
                    </a:solidFill>
                    <a:round/>
                  </a:ln>
                  <a:effectLst/>
                </c:spPr>
                <c:marker>
                  <c:symbol val="none"/>
                </c:marker>
                <c:cat>
                  <c:numRef>
                    <c:extLst xmlns:c15="http://schemas.microsoft.com/office/drawing/2012/chart">
                      <c:ext xmlns:c15="http://schemas.microsoft.com/office/drawing/2012/chart" uri="{02D57815-91ED-43cb-92C2-25804820EDAC}">
                        <c15:formulaRef>
                          <c15:sqref>Graph!$A$11:$A$18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Graph!$N$11:$N$18</c15:sqref>
                        </c15:formulaRef>
                      </c:ext>
                    </c:extLst>
                    <c:numCache>
                      <c:formatCode>General</c:formatCode>
                      <c:ptCount val="8"/>
                      <c:pt idx="0">
                        <c:v>0.2</c:v>
                      </c:pt>
                      <c:pt idx="1">
                        <c:v>0.22500000000000001</c:v>
                      </c:pt>
                      <c:pt idx="2">
                        <c:v>0.17499999999999999</c:v>
                      </c:pt>
                      <c:pt idx="3">
                        <c:v>0.15</c:v>
                      </c:pt>
                      <c:pt idx="4">
                        <c:v>0.1</c:v>
                      </c:pt>
                      <c:pt idx="5">
                        <c:v>0.06</c:v>
                      </c:pt>
                      <c:pt idx="6">
                        <c:v>0.06</c:v>
                      </c:pt>
                      <c:pt idx="7">
                        <c:v>0.03</c:v>
                      </c:pt>
                    </c:numCache>
                  </c:numRef>
                </c:val>
                <c:smooth val="0"/>
                <c:extLst xmlns:c15="http://schemas.microsoft.com/office/drawing/2012/chart">
                  <c:ext xmlns:c16="http://schemas.microsoft.com/office/drawing/2014/chart" uri="{C3380CC4-5D6E-409C-BE32-E72D297353CC}">
                    <c16:uniqueId val="{0000000C-ADE9-4C2A-9CE4-201CC4667564}"/>
                  </c:ext>
                </c:extLst>
              </c15:ser>
            </c15:filteredLineSeries>
          </c:ext>
        </c:extLst>
      </c:lineChart>
      <c:catAx>
        <c:axId val="552166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552166416"/>
        <c:crosses val="autoZero"/>
        <c:auto val="1"/>
        <c:lblAlgn val="ctr"/>
        <c:lblOffset val="100"/>
        <c:noMultiLvlLbl val="0"/>
      </c:catAx>
      <c:valAx>
        <c:axId val="55216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552166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Test3</a:t>
            </a:r>
            <a:r>
              <a:rPr lang="en-US" baseline="0"/>
              <a:t> </a:t>
            </a:r>
            <a:r>
              <a:rPr lang="en-US"/>
              <a:t>Bias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0"/>
          <c:order val="0"/>
          <c:tx>
            <c:strRef>
              <c:f>'[BER compare graph_2.xlsx]Comparison'!$B$10</c:f>
              <c:strCache>
                <c:ptCount val="1"/>
                <c:pt idx="0">
                  <c:v>Baseline</c:v>
                </c:pt>
              </c:strCache>
            </c:strRef>
          </c:tx>
          <c:spPr>
            <a:ln w="34925" cap="rnd">
              <a:solidFill>
                <a:schemeClr val="bg1"/>
              </a:solidFill>
              <a:round/>
            </a:ln>
            <a:effectLst>
              <a:outerShdw blurRad="57150" dist="19050" dir="5400000" algn="ctr" rotWithShape="0">
                <a:srgbClr val="000000">
                  <a:alpha val="63000"/>
                </a:srgbClr>
              </a:outerShdw>
            </a:effectLst>
          </c:spPr>
          <c:marker>
            <c:symbol val="none"/>
          </c:marker>
          <c:cat>
            <c:numRef>
              <c:f>'[BER compare graph_2.xlsx]Comparison'!$A$11:$A$18</c:f>
              <c:numCache>
                <c:formatCode>General</c:formatCode>
                <c:ptCount val="8"/>
                <c:pt idx="0">
                  <c:v>0</c:v>
                </c:pt>
                <c:pt idx="1">
                  <c:v>1</c:v>
                </c:pt>
                <c:pt idx="2">
                  <c:v>2</c:v>
                </c:pt>
                <c:pt idx="3">
                  <c:v>3</c:v>
                </c:pt>
                <c:pt idx="4">
                  <c:v>4</c:v>
                </c:pt>
                <c:pt idx="5">
                  <c:v>5</c:v>
                </c:pt>
                <c:pt idx="6">
                  <c:v>6</c:v>
                </c:pt>
                <c:pt idx="7">
                  <c:v>7</c:v>
                </c:pt>
              </c:numCache>
            </c:numRef>
          </c:cat>
          <c:val>
            <c:numRef>
              <c:f>'[BER compare graph_2.xlsx]Comparison'!$B$11:$B$18</c:f>
              <c:numCache>
                <c:formatCode>General</c:formatCode>
                <c:ptCount val="8"/>
                <c:pt idx="0">
                  <c:v>0.125</c:v>
                </c:pt>
                <c:pt idx="1">
                  <c:v>0.125</c:v>
                </c:pt>
                <c:pt idx="2">
                  <c:v>0.125</c:v>
                </c:pt>
                <c:pt idx="3">
                  <c:v>0.125</c:v>
                </c:pt>
                <c:pt idx="4">
                  <c:v>0.125</c:v>
                </c:pt>
                <c:pt idx="5">
                  <c:v>0.125</c:v>
                </c:pt>
                <c:pt idx="6">
                  <c:v>0.125</c:v>
                </c:pt>
                <c:pt idx="7">
                  <c:v>0.125</c:v>
                </c:pt>
              </c:numCache>
            </c:numRef>
          </c:val>
          <c:smooth val="0"/>
          <c:extLst>
            <c:ext xmlns:c16="http://schemas.microsoft.com/office/drawing/2014/chart" uri="{C3380CC4-5D6E-409C-BE32-E72D297353CC}">
              <c16:uniqueId val="{00000000-8F47-472B-A5E5-B674E0F9FBE7}"/>
            </c:ext>
          </c:extLst>
        </c:ser>
        <c:ser>
          <c:idx val="1"/>
          <c:order val="1"/>
          <c:tx>
            <c:strRef>
              <c:f>'[BER compare graph_2.xlsx]Comparison'!$C$10</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'[BER compare graph_2.xlsx]Comparison'!$A$11:$A$18</c:f>
              <c:numCache>
                <c:formatCode>General</c:formatCode>
                <c:ptCount val="8"/>
                <c:pt idx="0">
                  <c:v>0</c:v>
                </c:pt>
                <c:pt idx="1">
                  <c:v>1</c:v>
                </c:pt>
                <c:pt idx="2">
                  <c:v>2</c:v>
                </c:pt>
                <c:pt idx="3">
                  <c:v>3</c:v>
                </c:pt>
                <c:pt idx="4">
                  <c:v>4</c:v>
                </c:pt>
                <c:pt idx="5">
                  <c:v>5</c:v>
                </c:pt>
                <c:pt idx="6">
                  <c:v>6</c:v>
                </c:pt>
                <c:pt idx="7">
                  <c:v>7</c:v>
                </c:pt>
              </c:numCache>
            </c:numRef>
          </c:cat>
          <c:val>
            <c:numRef>
              <c:f>'[BER compare graph_2.xlsx]Comparison'!$C$11:$C$18</c:f>
              <c:numCache>
                <c:formatCode>General</c:formatCode>
                <c:ptCount val="8"/>
                <c:pt idx="0">
                  <c:v>0.22500000000000001</c:v>
                </c:pt>
                <c:pt idx="1">
                  <c:v>0.2</c:v>
                </c:pt>
                <c:pt idx="2">
                  <c:v>0.17499999999999999</c:v>
                </c:pt>
                <c:pt idx="3">
                  <c:v>0.15</c:v>
                </c:pt>
                <c:pt idx="4">
                  <c:v>0.1</c:v>
                </c:pt>
                <c:pt idx="5">
                  <c:v>7.4999999999999997E-2</c:v>
                </c:pt>
                <c:pt idx="6">
                  <c:v>0.05</c:v>
                </c:pt>
                <c:pt idx="7">
                  <c:v>2.5000000000000001E-2</c:v>
                </c:pt>
              </c:numCache>
            </c:numRef>
          </c:val>
          <c:smooth val="0"/>
          <c:extLst>
            <c:ext xmlns:c16="http://schemas.microsoft.com/office/drawing/2014/chart" uri="{C3380CC4-5D6E-409C-BE32-E72D297353CC}">
              <c16:uniqueId val="{00000001-8F47-472B-A5E5-B674E0F9FBE7}"/>
            </c:ext>
          </c:extLst>
        </c:ser>
        <c:dLbls>
          <c:showLegendKey val="0"/>
          <c:showVal val="0"/>
          <c:showCatName val="0"/>
          <c:showSerName val="0"/>
          <c:showPercent val="0"/>
          <c:showBubbleSize val="0"/>
        </c:dLbls>
        <c:smooth val="0"/>
        <c:axId val="773084328"/>
        <c:axId val="773079408"/>
        <c:extLst>
          <c:ext xmlns:c15="http://schemas.microsoft.com/office/drawing/2012/chart" uri="{02D57815-91ED-43cb-92C2-25804820EDAC}">
            <c15:filteredLineSeries>
              <c15:ser>
                <c:idx val="2"/>
                <c:order val="2"/>
                <c:tx>
                  <c:strRef>
                    <c:extLst>
                      <c:ext uri="{02D57815-91ED-43cb-92C2-25804820EDAC}">
                        <c15:formulaRef>
                          <c15:sqref>'[BER compare graph_2.xlsx]Comparison'!$D$10</c15:sqref>
                        </c15:formulaRef>
                      </c:ext>
                    </c:extLst>
                    <c:strCache>
                      <c:ptCount val="1"/>
                      <c:pt idx="0">
                        <c:v>Test4</c:v>
                      </c:pt>
                    </c:strCache>
                  </c:strRef>
                </c:tx>
                <c:spPr>
                  <a:ln w="34925" cap="rnd">
                    <a:solidFill>
                      <a:srgbClr val="92D050"/>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'[BER compare graph_2.xlsx]Comparison'!$A$11:$A$18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'[BER compare graph_2.xlsx]Comparison'!$D$11:$D$18</c15:sqref>
                        </c15:formulaRef>
                      </c:ext>
                    </c:extLst>
                    <c:numCache>
                      <c:formatCode>General</c:formatCode>
                      <c:ptCount val="8"/>
                      <c:pt idx="0">
                        <c:v>0.17499999999999999</c:v>
                      </c:pt>
                      <c:pt idx="1">
                        <c:v>0.22500000000000001</c:v>
                      </c:pt>
                      <c:pt idx="2">
                        <c:v>0.2</c:v>
                      </c:pt>
                      <c:pt idx="3">
                        <c:v>0.125</c:v>
                      </c:pt>
                      <c:pt idx="4">
                        <c:v>0.125</c:v>
                      </c:pt>
                      <c:pt idx="5">
                        <c:v>0.05</c:v>
                      </c:pt>
                      <c:pt idx="6">
                        <c:v>7.4999999999999997E-2</c:v>
                      </c:pt>
                      <c:pt idx="7">
                        <c:v>2.5000000000000001E-2</c:v>
                      </c:pt>
                    </c:numCache>
                  </c:numRef>
                </c:val>
                <c:smooth val="0"/>
                <c:extLst>
                  <c:ext xmlns:c16="http://schemas.microsoft.com/office/drawing/2014/chart" uri="{C3380CC4-5D6E-409C-BE32-E72D297353CC}">
                    <c16:uniqueId val="{00000002-8F47-472B-A5E5-B674E0F9FBE7}"/>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'[BER compare graph_2.xlsx]Comparison'!$E$10</c15:sqref>
                        </c15:formulaRef>
                      </c:ext>
                    </c:extLst>
                    <c:strCache>
                      <c:ptCount val="1"/>
                      <c:pt idx="0">
                        <c:v>Test5</c:v>
                      </c:pt>
                    </c:strCache>
                  </c:strRef>
                </c:tx>
                <c:spPr>
                  <a:ln w="34925" cap="rnd">
                    <a:solidFill>
                      <a:srgbClr val="00B0F0"/>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'[BER compare graph_2.xlsx]Comparison'!$A$11:$A$18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'[BER compare graph_2.xlsx]Comparison'!$E$11:$E$18</c15:sqref>
                        </c15:formulaRef>
                      </c:ext>
                    </c:extLst>
                    <c:numCache>
                      <c:formatCode>General</c:formatCode>
                      <c:ptCount val="8"/>
                      <c:pt idx="0">
                        <c:v>0.22500000000000001</c:v>
                      </c:pt>
                      <c:pt idx="1">
                        <c:v>0.2</c:v>
                      </c:pt>
                      <c:pt idx="2">
                        <c:v>0.15</c:v>
                      </c:pt>
                      <c:pt idx="3">
                        <c:v>7.4999999999999997E-2</c:v>
                      </c:pt>
                      <c:pt idx="4">
                        <c:v>0.1</c:v>
                      </c:pt>
                      <c:pt idx="5">
                        <c:v>0.15</c:v>
                      </c:pt>
                      <c:pt idx="6">
                        <c:v>7.4999999999999997E-2</c:v>
                      </c:pt>
                      <c:pt idx="7">
                        <c:v>2.5000000000000001E-2</c:v>
                      </c:pt>
                    </c:numCache>
                  </c:numRef>
                </c:val>
                <c:smooth val="0"/>
                <c:extLst xmlns:c15="http://schemas.microsoft.com/office/drawing/2012/chart">
                  <c:ext xmlns:c16="http://schemas.microsoft.com/office/drawing/2014/chart" uri="{C3380CC4-5D6E-409C-BE32-E72D297353CC}">
                    <c16:uniqueId val="{00000003-8F47-472B-A5E5-B674E0F9FBE7}"/>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'[BER compare graph_2.xlsx]Comparison'!$F$10</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'[BER compare graph_2.xlsx]Comparison'!$A$11:$A$18</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'[BER compare graph_2.xlsx]Comparison'!$F$11:$F$18</c15:sqref>
                        </c15:formulaRef>
                      </c:ext>
                    </c:extLst>
                    <c:numCache>
                      <c:formatCode>General</c:formatCode>
                      <c:ptCount val="8"/>
                      <c:pt idx="0">
                        <c:v>0.22500000000000001</c:v>
                      </c:pt>
                      <c:pt idx="1">
                        <c:v>0.2</c:v>
                      </c:pt>
                      <c:pt idx="2">
                        <c:v>0.17499999999999999</c:v>
                      </c:pt>
                      <c:pt idx="3">
                        <c:v>0.15</c:v>
                      </c:pt>
                      <c:pt idx="4">
                        <c:v>0.1</c:v>
                      </c:pt>
                      <c:pt idx="5">
                        <c:v>0.05</c:v>
                      </c:pt>
                      <c:pt idx="6">
                        <c:v>7.4999999999999997E-2</c:v>
                      </c:pt>
                      <c:pt idx="7">
                        <c:v>2.5000000000000001E-2</c:v>
                      </c:pt>
                    </c:numCache>
                  </c:numRef>
                </c:val>
                <c:smooth val="0"/>
                <c:extLst xmlns:c15="http://schemas.microsoft.com/office/drawing/2012/chart">
                  <c:ext xmlns:c16="http://schemas.microsoft.com/office/drawing/2014/chart" uri="{C3380CC4-5D6E-409C-BE32-E72D297353CC}">
                    <c16:uniqueId val="{00000004-8F47-472B-A5E5-B674E0F9FBE7}"/>
                  </c:ext>
                </c:extLst>
              </c15:ser>
            </c15:filteredLineSeries>
          </c:ext>
        </c:extLst>
      </c:lineChart>
      <c:catAx>
        <c:axId val="77308432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773079408"/>
        <c:crosses val="autoZero"/>
        <c:auto val="1"/>
        <c:lblAlgn val="ctr"/>
        <c:lblOffset val="100"/>
        <c:noMultiLvlLbl val="0"/>
      </c:catAx>
      <c:valAx>
        <c:axId val="7730794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773084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 normalized by bias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7DFD-4846-A200-52EE46EDCF1C}"/>
            </c:ext>
          </c:extLst>
        </c:ser>
        <c:ser>
          <c:idx val="2"/>
          <c:order val="2"/>
          <c:tx>
            <c:strRef>
              <c:f>Graph!$D$19</c:f>
              <c:strCache>
                <c:ptCount val="1"/>
                <c:pt idx="0">
                  <c:v>Test4</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Graph!$D$20:$D$27</c:f>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1-7DFD-4846-A200-52EE46EDCF1C}"/>
            </c:ext>
          </c:extLst>
        </c:ser>
        <c:ser>
          <c:idx val="3"/>
          <c:order val="3"/>
          <c:tx>
            <c:strRef>
              <c:f>Graph!$E$19</c:f>
              <c:strCache>
                <c:ptCount val="1"/>
                <c:pt idx="0">
                  <c:v>Test5</c:v>
                </c:pt>
              </c:strCache>
            </c:strRef>
          </c:tx>
          <c:spPr>
            <a:ln w="34925" cap="rnd">
              <a:solidFill>
                <a:srgbClr val="0070C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Graph!$E$20:$E$27</c:f>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2-7DFD-4846-A200-52EE46EDCF1C}"/>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3-7DFD-4846-A200-52EE46EDCF1C}"/>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Graph!$F$19</c15:sqref>
                        </c15:formulaRef>
                      </c:ext>
                    </c:extLst>
                    <c:strCache>
                      <c:ptCount val="1"/>
                      <c:pt idx="0">
                        <c:v>Test6</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Graph!$F$20:$F$27</c15:sqref>
                        </c15:formulaRef>
                      </c:ext>
                    </c:extLst>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4-7DFD-4846-A200-52EE46EDCF1C}"/>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5-7DFD-4846-A200-52EE46EDCF1C}"/>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6-7DFD-4846-A200-52EE46EDCF1C}"/>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7-7DFD-4846-A200-52EE46EDCF1C}"/>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8-7DFD-4846-A200-52EE46EDCF1C}"/>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7DFD-4846-A200-52EE46EDCF1C}"/>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7DFD-4846-A200-52EE46EDCF1C}"/>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7DFD-4846-A200-52EE46EDCF1C}"/>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7DFD-4846-A200-52EE46EDCF1C}"/>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7DFD-4846-A200-52EE46EDCF1C}"/>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7DFD-4846-A200-52EE46EDCF1C}"/>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7DFD-4846-A200-52EE46EDCF1C}"/>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7DFD-4846-A200-52EE46EDCF1C}"/>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6904-4FFF-A889-A2ABCBD24A95}"/>
            </c:ext>
          </c:extLst>
        </c:ser>
        <c:ser>
          <c:idx val="4"/>
          <c:order val="4"/>
          <c:tx>
            <c:strRef>
              <c:f>Graph!$F$19</c:f>
              <c:strCache>
                <c:ptCount val="1"/>
                <c:pt idx="0">
                  <c:v>Test6</c:v>
                </c:pt>
              </c:strCache>
            </c:strRef>
          </c:tx>
          <c:spPr>
            <a:ln w="34925" cap="rnd">
              <a:solidFill>
                <a:srgbClr val="FFC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Graph!$F$20:$F$27</c:f>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1-6904-4FFF-A889-A2ABCBD24A95}"/>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2-6904-4FFF-A889-A2ABCBD24A95}"/>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3-6904-4FFF-A889-A2ABCBD24A95}"/>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4-6904-4FFF-A889-A2ABCBD24A95}"/>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Graph!$G$19</c15:sqref>
                        </c15:formulaRef>
                      </c:ext>
                    </c:extLst>
                    <c:strCache>
                      <c:ptCount val="1"/>
                      <c:pt idx="0">
                        <c:v>Test7</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Graph!$G$20:$G$27</c15:sqref>
                        </c15:formulaRef>
                      </c:ext>
                    </c:extLst>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5-6904-4FFF-A889-A2ABCBD24A95}"/>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Graph!$H$19</c15:sqref>
                        </c15:formulaRef>
                      </c:ext>
                    </c:extLst>
                    <c:strCache>
                      <c:ptCount val="1"/>
                      <c:pt idx="0">
                        <c:v>Test8</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Graph!$H$20:$H$27</c15:sqref>
                        </c15:formulaRef>
                      </c:ext>
                    </c:extLst>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6-6904-4FFF-A889-A2ABCBD24A95}"/>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7-6904-4FFF-A889-A2ABCBD24A95}"/>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8-6904-4FFF-A889-A2ABCBD24A95}"/>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6904-4FFF-A889-A2ABCBD24A95}"/>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6904-4FFF-A889-A2ABCBD24A95}"/>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6904-4FFF-A889-A2ABCBD24A95}"/>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6904-4FFF-A889-A2ABCBD24A95}"/>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6904-4FFF-A889-A2ABCBD24A95}"/>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6904-4FFF-A889-A2ABCBD24A95}"/>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6904-4FFF-A889-A2ABCBD24A95}"/>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6904-4FFF-A889-A2ABCBD24A95}"/>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BER per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lineChart>
        <c:grouping val="standard"/>
        <c:varyColors val="0"/>
        <c:ser>
          <c:idx val="1"/>
          <c:order val="1"/>
          <c:tx>
            <c:strRef>
              <c:f>Graph!$C$19</c:f>
              <c:strCache>
                <c:ptCount val="1"/>
                <c:pt idx="0">
                  <c:v>Test3</c:v>
                </c:pt>
              </c:strCache>
            </c:strRef>
          </c:tx>
          <c:spPr>
            <a:ln w="34925" cap="rnd">
              <a:solidFill>
                <a:srgbClr val="FF0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Graph!$C$20:$C$27</c:f>
              <c:numCache>
                <c:formatCode>General</c:formatCode>
                <c:ptCount val="8"/>
                <c:pt idx="0">
                  <c:v>4.2854211735868724E-4</c:v>
                </c:pt>
                <c:pt idx="1">
                  <c:v>9.2596758653286804E-5</c:v>
                </c:pt>
                <c:pt idx="2">
                  <c:v>2.6509969761974011E-4</c:v>
                </c:pt>
                <c:pt idx="3">
                  <c:v>4.2309025884113824E-4</c:v>
                </c:pt>
                <c:pt idx="4">
                  <c:v>4.4201080221664728E-4</c:v>
                </c:pt>
                <c:pt idx="5">
                  <c:v>7.8736369406874152E-4</c:v>
                </c:pt>
                <c:pt idx="6">
                  <c:v>2.6331624490983128E-4</c:v>
                </c:pt>
                <c:pt idx="7">
                  <c:v>7.7662368428228626E-4</c:v>
                </c:pt>
              </c:numCache>
            </c:numRef>
          </c:val>
          <c:smooth val="0"/>
          <c:extLst>
            <c:ext xmlns:c16="http://schemas.microsoft.com/office/drawing/2014/chart" uri="{C3380CC4-5D6E-409C-BE32-E72D297353CC}">
              <c16:uniqueId val="{00000000-70B6-4A3A-8DED-0EEB0F442D6C}"/>
            </c:ext>
          </c:extLst>
        </c:ser>
        <c:ser>
          <c:idx val="4"/>
          <c:order val="4"/>
          <c:tx>
            <c:strRef>
              <c:f>Graph!$F$19</c:f>
              <c:strCache>
                <c:ptCount val="1"/>
                <c:pt idx="0">
                  <c:v>Test6</c:v>
                </c:pt>
              </c:strCache>
            </c:strRef>
          </c:tx>
          <c:spPr>
            <a:ln w="34925" cap="rnd">
              <a:solidFill>
                <a:srgbClr val="FFC00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Graph!$F$20:$F$27</c:f>
              <c:numCache>
                <c:formatCode>General</c:formatCode>
                <c:ptCount val="8"/>
                <c:pt idx="0">
                  <c:v>2.8572633753272251E-4</c:v>
                </c:pt>
                <c:pt idx="1">
                  <c:v>8.6155744770457631E-5</c:v>
                </c:pt>
                <c:pt idx="2">
                  <c:v>3.0196081327564473E-4</c:v>
                </c:pt>
                <c:pt idx="3">
                  <c:v>4.3492972991807251E-4</c:v>
                </c:pt>
                <c:pt idx="4">
                  <c:v>4.3574362668460345E-4</c:v>
                </c:pt>
                <c:pt idx="5">
                  <c:v>6.2441608872042861E-4</c:v>
                </c:pt>
                <c:pt idx="6">
                  <c:v>3.6875687400014545E-4</c:v>
                </c:pt>
                <c:pt idx="7">
                  <c:v>7.7263259813724068E-4</c:v>
                </c:pt>
              </c:numCache>
            </c:numRef>
          </c:val>
          <c:smooth val="0"/>
          <c:extLst xmlns:c15="http://schemas.microsoft.com/office/drawing/2012/chart">
            <c:ext xmlns:c16="http://schemas.microsoft.com/office/drawing/2014/chart" uri="{C3380CC4-5D6E-409C-BE32-E72D297353CC}">
              <c16:uniqueId val="{00000001-70B6-4A3A-8DED-0EEB0F442D6C}"/>
            </c:ext>
          </c:extLst>
        </c:ser>
        <c:ser>
          <c:idx val="5"/>
          <c:order val="5"/>
          <c:tx>
            <c:strRef>
              <c:f>Graph!$G$19</c:f>
              <c:strCache>
                <c:ptCount val="1"/>
                <c:pt idx="0">
                  <c:v>Test7</c:v>
                </c:pt>
              </c:strCache>
            </c:strRef>
          </c:tx>
          <c:spPr>
            <a:ln w="34925" cap="rnd">
              <a:solidFill>
                <a:srgbClr val="00B05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Graph!$G$20:$G$27</c:f>
              <c:numCache>
                <c:formatCode>General</c:formatCode>
                <c:ptCount val="8"/>
                <c:pt idx="0">
                  <c:v>3.0554040624394032E-4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2-70B6-4A3A-8DED-0EEB0F442D6C}"/>
            </c:ext>
          </c:extLst>
        </c:ser>
        <c:ser>
          <c:idx val="6"/>
          <c:order val="6"/>
          <c:tx>
            <c:strRef>
              <c:f>Graph!$H$19</c:f>
              <c:strCache>
                <c:ptCount val="1"/>
                <c:pt idx="0">
                  <c:v>Test8</c:v>
                </c:pt>
              </c:strCache>
            </c:strRef>
          </c:tx>
          <c:spPr>
            <a:ln w="34925" cap="rnd">
              <a:solidFill>
                <a:srgbClr val="00B0F0"/>
              </a:solidFill>
              <a:round/>
            </a:ln>
            <a:effectLst>
              <a:outerShdw blurRad="57150" dist="19050" dir="5400000" algn="ctr" rotWithShape="0">
                <a:srgbClr val="000000">
                  <a:alpha val="63000"/>
                </a:srgbClr>
              </a:outerShdw>
            </a:effectLst>
          </c:spPr>
          <c:marker>
            <c:symbol val="none"/>
          </c:marker>
          <c:cat>
            <c:numRef>
              <c:f>Graph!$A$20:$A$27</c:f>
              <c:numCache>
                <c:formatCode>General</c:formatCode>
                <c:ptCount val="8"/>
                <c:pt idx="0">
                  <c:v>0</c:v>
                </c:pt>
                <c:pt idx="1">
                  <c:v>1</c:v>
                </c:pt>
                <c:pt idx="2">
                  <c:v>2</c:v>
                </c:pt>
                <c:pt idx="3">
                  <c:v>3</c:v>
                </c:pt>
                <c:pt idx="4">
                  <c:v>4</c:v>
                </c:pt>
                <c:pt idx="5">
                  <c:v>5</c:v>
                </c:pt>
                <c:pt idx="6">
                  <c:v>6</c:v>
                </c:pt>
                <c:pt idx="7">
                  <c:v>7</c:v>
                </c:pt>
              </c:numCache>
            </c:numRef>
          </c:cat>
          <c:val>
            <c:numRef>
              <c:f>Graph!$H$20:$H$27</c:f>
              <c:numCache>
                <c:formatCode>General</c:formatCode>
                <c:ptCount val="8"/>
                <c:pt idx="0">
                  <c:v>2.4376189220961798E-4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3-70B6-4A3A-8DED-0EEB0F442D6C}"/>
            </c:ext>
          </c:extLst>
        </c:ser>
        <c:dLbls>
          <c:showLegendKey val="0"/>
          <c:showVal val="0"/>
          <c:showCatName val="0"/>
          <c:showSerName val="0"/>
          <c:showPercent val="0"/>
          <c:showBubbleSize val="0"/>
        </c:dLbls>
        <c:smooth val="0"/>
        <c:axId val="216506623"/>
        <c:axId val="216511871"/>
        <c:extLst>
          <c:ext xmlns:c15="http://schemas.microsoft.com/office/drawing/2012/chart" uri="{02D57815-91ED-43cb-92C2-25804820EDAC}">
            <c15:filteredLineSeries>
              <c15:ser>
                <c:idx val="0"/>
                <c:order val="0"/>
                <c:tx>
                  <c:strRef>
                    <c:extLst>
                      <c:ext uri="{02D57815-91ED-43cb-92C2-25804820EDAC}">
                        <c15:formulaRef>
                          <c15:sqref>Graph!$B$19</c15:sqref>
                        </c15:formulaRef>
                      </c:ext>
                    </c:extLst>
                    <c:strCache>
                      <c:ptCount val="1"/>
                      <c:pt idx="0">
                        <c:v>Baseline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c:ext uri="{02D57815-91ED-43cb-92C2-25804820EDAC}">
                        <c15:formulaRef>
                          <c15:sqref>Graph!$B$20:$B$27</c15:sqref>
                        </c15:formulaRef>
                      </c:ext>
                    </c:extLst>
                    <c:numCache>
                      <c:formatCode>General</c:formatCode>
                      <c:ptCount val="8"/>
                      <c:pt idx="0">
                        <c:v>2.223747473852288E-3</c:v>
                      </c:pt>
                      <c:pt idx="1">
                        <c:v>2.6995041251575531E-4</c:v>
                      </c:pt>
                      <c:pt idx="2">
                        <c:v>9.2810146175707775E-4</c:v>
                      </c:pt>
                      <c:pt idx="3">
                        <c:v>1.09075100439936E-3</c:v>
                      </c:pt>
                      <c:pt idx="4">
                        <c:v>1.9515804329976246E-3</c:v>
                      </c:pt>
                      <c:pt idx="5">
                        <c:v>8.6077886777074846E-4</c:v>
                      </c:pt>
                      <c:pt idx="6">
                        <c:v>3.7158979527220282E-4</c:v>
                      </c:pt>
                      <c:pt idx="7">
                        <c:v>6.7676614462138841E-4</c:v>
                      </c:pt>
                    </c:numCache>
                  </c:numRef>
                </c:val>
                <c:smooth val="0"/>
                <c:extLst>
                  <c:ext xmlns:c16="http://schemas.microsoft.com/office/drawing/2014/chart" uri="{C3380CC4-5D6E-409C-BE32-E72D297353CC}">
                    <c16:uniqueId val="{00000004-70B6-4A3A-8DED-0EEB0F442D6C}"/>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Graph!$D$19</c15:sqref>
                        </c15:formulaRef>
                      </c:ext>
                    </c:extLst>
                    <c:strCache>
                      <c:ptCount val="1"/>
                      <c:pt idx="0">
                        <c:v>Test4</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Graph!$D$20:$D$27</c15:sqref>
                        </c15:formulaRef>
                      </c:ext>
                    </c:extLst>
                    <c:numCache>
                      <c:formatCode>General</c:formatCode>
                      <c:ptCount val="8"/>
                      <c:pt idx="0">
                        <c:v>3.1125879796272055E-4</c:v>
                      </c:pt>
                      <c:pt idx="1">
                        <c:v>1.1724743446407797E-4</c:v>
                      </c:pt>
                      <c:pt idx="2">
                        <c:v>3.2214963808294551E-4</c:v>
                      </c:pt>
                      <c:pt idx="3">
                        <c:v>3.4597496046029667E-4</c:v>
                      </c:pt>
                      <c:pt idx="4">
                        <c:v>5.6506752426919722E-4</c:v>
                      </c:pt>
                      <c:pt idx="5">
                        <c:v>6.1745213953727941E-4</c:v>
                      </c:pt>
                      <c:pt idx="6">
                        <c:v>3.1362758220016484E-4</c:v>
                      </c:pt>
                      <c:pt idx="7">
                        <c:v>7.6785497866976925E-4</c:v>
                      </c:pt>
                    </c:numCache>
                  </c:numRef>
                </c:val>
                <c:smooth val="0"/>
                <c:extLst xmlns:c15="http://schemas.microsoft.com/office/drawing/2012/chart">
                  <c:ext xmlns:c16="http://schemas.microsoft.com/office/drawing/2014/chart" uri="{C3380CC4-5D6E-409C-BE32-E72D297353CC}">
                    <c16:uniqueId val="{00000005-70B6-4A3A-8DED-0EEB0F442D6C}"/>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Graph!$E$19</c15:sqref>
                        </c15:formulaRef>
                      </c:ext>
                    </c:extLst>
                    <c:strCache>
                      <c:ptCount val="1"/>
                      <c:pt idx="0">
                        <c:v>Test5</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Graph!$E$20:$E$27</c15:sqref>
                        </c15:formulaRef>
                      </c:ext>
                    </c:extLst>
                    <c:numCache>
                      <c:formatCode>General</c:formatCode>
                      <c:ptCount val="8"/>
                      <c:pt idx="0">
                        <c:v>3.1958694265682571E-4</c:v>
                      </c:pt>
                      <c:pt idx="1">
                        <c:v>1.0281335972343418E-4</c:v>
                      </c:pt>
                      <c:pt idx="2">
                        <c:v>2.9465335345161913E-4</c:v>
                      </c:pt>
                      <c:pt idx="3">
                        <c:v>2.6858706915357765E-4</c:v>
                      </c:pt>
                      <c:pt idx="4">
                        <c:v>5.2258658210320929E-4</c:v>
                      </c:pt>
                      <c:pt idx="5">
                        <c:v>8.5070031480269533E-4</c:v>
                      </c:pt>
                      <c:pt idx="6">
                        <c:v>3.4108504672047702E-4</c:v>
                      </c:pt>
                      <c:pt idx="7">
                        <c:v>7.8466285585732987E-4</c:v>
                      </c:pt>
                    </c:numCache>
                  </c:numRef>
                </c:val>
                <c:smooth val="0"/>
                <c:extLst xmlns:c15="http://schemas.microsoft.com/office/drawing/2012/chart">
                  <c:ext xmlns:c16="http://schemas.microsoft.com/office/drawing/2014/chart" uri="{C3380CC4-5D6E-409C-BE32-E72D297353CC}">
                    <c16:uniqueId val="{00000006-70B6-4A3A-8DED-0EEB0F442D6C}"/>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Graph!$I$19</c15:sqref>
                        </c15:formulaRef>
                      </c:ext>
                    </c:extLst>
                    <c:strCache>
                      <c:ptCount val="1"/>
                      <c:pt idx="0">
                        <c:v>Test9</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Graph!$I$20:$I$27</c15:sqref>
                        </c15:formulaRef>
                      </c:ext>
                    </c:extLst>
                    <c:numCache>
                      <c:formatCode>General</c:formatCode>
                      <c:ptCount val="8"/>
                      <c:pt idx="0">
                        <c:v>4.6099790788006593E-4</c:v>
                      </c:pt>
                      <c:pt idx="1">
                        <c:v>1.0888132180773705E-4</c:v>
                      </c:pt>
                      <c:pt idx="2">
                        <c:v>3.0647455067141748E-4</c:v>
                      </c:pt>
                      <c:pt idx="3">
                        <c:v>4.5991198628684307E-4</c:v>
                      </c:pt>
                      <c:pt idx="4">
                        <c:v>4.1026437821165403E-4</c:v>
                      </c:pt>
                      <c:pt idx="5">
                        <c:v>5.9675354039412452E-4</c:v>
                      </c:pt>
                      <c:pt idx="6">
                        <c:v>3.5799953718853016E-4</c:v>
                      </c:pt>
                      <c:pt idx="7">
                        <c:v>7.7103141058270318E-4</c:v>
                      </c:pt>
                    </c:numCache>
                  </c:numRef>
                </c:val>
                <c:smooth val="0"/>
                <c:extLst xmlns:c15="http://schemas.microsoft.com/office/drawing/2012/chart">
                  <c:ext xmlns:c16="http://schemas.microsoft.com/office/drawing/2014/chart" uri="{C3380CC4-5D6E-409C-BE32-E72D297353CC}">
                    <c16:uniqueId val="{00000007-70B6-4A3A-8DED-0EEB0F442D6C}"/>
                  </c:ext>
                </c:extLst>
              </c15:ser>
            </c15:filteredLineSeries>
            <c15:filteredLineSeries>
              <c15:ser>
                <c:idx val="8"/>
                <c:order val="8"/>
                <c:tx>
                  <c:strRef>
                    <c:extLst xmlns:c15="http://schemas.microsoft.com/office/drawing/2012/chart">
                      <c:ext xmlns:c15="http://schemas.microsoft.com/office/drawing/2012/chart" uri="{02D57815-91ED-43cb-92C2-25804820EDAC}">
                        <c15:formulaRef>
                          <c15:sqref>Graph!$J$19</c15:sqref>
                        </c15:formulaRef>
                      </c:ext>
                    </c:extLst>
                    <c:strCache>
                      <c:ptCount val="1"/>
                      <c:pt idx="0">
                        <c:v>Test10</c:v>
                      </c:pt>
                    </c:strCache>
                  </c:strRef>
                </c:tx>
                <c:spPr>
                  <a:ln w="34925" cap="rnd">
                    <a:solidFill>
                      <a:schemeClr val="accent3">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Graph!$J$20:$J$27</c15:sqref>
                        </c15:formulaRef>
                      </c:ext>
                    </c:extLst>
                    <c:numCache>
                      <c:formatCode>General</c:formatCode>
                      <c:ptCount val="8"/>
                      <c:pt idx="0">
                        <c:v>2.097251763379872E-4</c:v>
                      </c:pt>
                      <c:pt idx="1">
                        <c:v>1.1798511125654451E-4</c:v>
                      </c:pt>
                      <c:pt idx="2">
                        <c:v>3.1959726312536359E-4</c:v>
                      </c:pt>
                      <c:pt idx="3">
                        <c:v>4.4086769197207676E-4</c:v>
                      </c:pt>
                      <c:pt idx="4">
                        <c:v>3.736736777680822E-4</c:v>
                      </c:pt>
                      <c:pt idx="5">
                        <c:v>5.9693021924083769E-4</c:v>
                      </c:pt>
                      <c:pt idx="6">
                        <c:v>3.8202719755914293E-4</c:v>
                      </c:pt>
                      <c:pt idx="7">
                        <c:v>7.7770278868528225E-4</c:v>
                      </c:pt>
                    </c:numCache>
                  </c:numRef>
                </c:val>
                <c:smooth val="0"/>
                <c:extLst xmlns:c15="http://schemas.microsoft.com/office/drawing/2012/chart">
                  <c:ext xmlns:c16="http://schemas.microsoft.com/office/drawing/2014/chart" uri="{C3380CC4-5D6E-409C-BE32-E72D297353CC}">
                    <c16:uniqueId val="{00000008-70B6-4A3A-8DED-0EEB0F442D6C}"/>
                  </c:ext>
                </c:extLst>
              </c15:ser>
            </c15:filteredLineSeries>
            <c15:filteredLineSeries>
              <c15:ser>
                <c:idx val="9"/>
                <c:order val="9"/>
                <c:tx>
                  <c:strRef>
                    <c:extLst xmlns:c15="http://schemas.microsoft.com/office/drawing/2012/chart">
                      <c:ext xmlns:c15="http://schemas.microsoft.com/office/drawing/2012/chart" uri="{02D57815-91ED-43cb-92C2-25804820EDAC}">
                        <c15:formulaRef>
                          <c15:sqref>Graph!$K$19</c15:sqref>
                        </c15:formulaRef>
                      </c:ext>
                    </c:extLst>
                    <c:strCache>
                      <c:ptCount val="1"/>
                      <c:pt idx="0">
                        <c:v>Test11</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Graph!$K$20:$K$27</c15:sqref>
                        </c15:formulaRef>
                      </c:ext>
                    </c:extLst>
                    <c:numCache>
                      <c:formatCode>General</c:formatCode>
                      <c:ptCount val="8"/>
                      <c:pt idx="0">
                        <c:v>2.768446275238753E-4</c:v>
                      </c:pt>
                      <c:pt idx="1">
                        <c:v>9.3419176907601328E-5</c:v>
                      </c:pt>
                      <c:pt idx="2">
                        <c:v>3.3169384642536847E-4</c:v>
                      </c:pt>
                      <c:pt idx="3">
                        <c:v>4.5054573501430095E-4</c:v>
                      </c:pt>
                      <c:pt idx="4">
                        <c:v>4.5920787468792419E-4</c:v>
                      </c:pt>
                      <c:pt idx="5">
                        <c:v>6.7152888557118963E-4</c:v>
                      </c:pt>
                      <c:pt idx="6">
                        <c:v>3.8322091597282816E-4</c:v>
                      </c:pt>
                      <c:pt idx="7">
                        <c:v>8.1908545310076112E-4</c:v>
                      </c:pt>
                    </c:numCache>
                  </c:numRef>
                </c:val>
                <c:smooth val="0"/>
                <c:extLst xmlns:c15="http://schemas.microsoft.com/office/drawing/2012/chart">
                  <c:ext xmlns:c16="http://schemas.microsoft.com/office/drawing/2014/chart" uri="{C3380CC4-5D6E-409C-BE32-E72D297353CC}">
                    <c16:uniqueId val="{00000009-70B6-4A3A-8DED-0EEB0F442D6C}"/>
                  </c:ext>
                </c:extLst>
              </c15:ser>
            </c15:filteredLineSeries>
            <c15:filteredLineSeries>
              <c15:ser>
                <c:idx val="10"/>
                <c:order val="10"/>
                <c:tx>
                  <c:strRef>
                    <c:extLst xmlns:c15="http://schemas.microsoft.com/office/drawing/2012/chart">
                      <c:ext xmlns:c15="http://schemas.microsoft.com/office/drawing/2012/chart" uri="{02D57815-91ED-43cb-92C2-25804820EDAC}">
                        <c15:formulaRef>
                          <c15:sqref>Graph!$L$19</c15:sqref>
                        </c15:formulaRef>
                      </c:ext>
                    </c:extLst>
                    <c:strCache>
                      <c:ptCount val="1"/>
                      <c:pt idx="0">
                        <c:v>Test12</c:v>
                      </c:pt>
                    </c:strCache>
                  </c:strRef>
                </c:tx>
                <c:spPr>
                  <a:ln w="34925" cap="rnd">
                    <a:solidFill>
                      <a:schemeClr val="accent5">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Graph!$L$20:$L$27</c15:sqref>
                        </c15:formulaRef>
                      </c:ext>
                    </c:extLst>
                    <c:numCache>
                      <c:formatCode>General</c:formatCode>
                      <c:ptCount val="8"/>
                      <c:pt idx="0">
                        <c:v>3.0057900668993602E-4</c:v>
                      </c:pt>
                      <c:pt idx="1">
                        <c:v>8.4430048811082038E-5</c:v>
                      </c:pt>
                      <c:pt idx="2">
                        <c:v>2.6557803713399264E-4</c:v>
                      </c:pt>
                      <c:pt idx="3">
                        <c:v>4.287396265088714E-4</c:v>
                      </c:pt>
                      <c:pt idx="4">
                        <c:v>4.2764887607257129E-4</c:v>
                      </c:pt>
                      <c:pt idx="5">
                        <c:v>6.8637241779983507E-4</c:v>
                      </c:pt>
                      <c:pt idx="6">
                        <c:v>3.4227398363268375E-4</c:v>
                      </c:pt>
                      <c:pt idx="7">
                        <c:v>7.7191376330109566E-4</c:v>
                      </c:pt>
                    </c:numCache>
                  </c:numRef>
                </c:val>
                <c:smooth val="0"/>
                <c:extLst xmlns:c15="http://schemas.microsoft.com/office/drawing/2012/chart">
                  <c:ext xmlns:c16="http://schemas.microsoft.com/office/drawing/2014/chart" uri="{C3380CC4-5D6E-409C-BE32-E72D297353CC}">
                    <c16:uniqueId val="{0000000A-70B6-4A3A-8DED-0EEB0F442D6C}"/>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Graph!$M$19</c15:sqref>
                        </c15:formulaRef>
                      </c:ext>
                    </c:extLst>
                    <c:strCache>
                      <c:ptCount val="1"/>
                      <c:pt idx="0">
                        <c:v>Test13</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Graph!$M$20:$M$27</c15:sqref>
                        </c15:formulaRef>
                      </c:ext>
                    </c:extLst>
                    <c:numCache>
                      <c:formatCode>General</c:formatCode>
                      <c:ptCount val="8"/>
                      <c:pt idx="0">
                        <c:v>0</c:v>
                      </c:pt>
                    </c:numCache>
                  </c:numRef>
                </c:val>
                <c:smooth val="0"/>
                <c:extLst xmlns:c15="http://schemas.microsoft.com/office/drawing/2012/chart">
                  <c:ext xmlns:c16="http://schemas.microsoft.com/office/drawing/2014/chart" uri="{C3380CC4-5D6E-409C-BE32-E72D297353CC}">
                    <c16:uniqueId val="{0000000B-70B6-4A3A-8DED-0EEB0F442D6C}"/>
                  </c:ext>
                </c:extLst>
              </c15:ser>
            </c15:filteredLineSeries>
            <c15:filteredLineSeries>
              <c15:ser>
                <c:idx val="12"/>
                <c:order val="12"/>
                <c:tx>
                  <c:strRef>
                    <c:extLst xmlns:c15="http://schemas.microsoft.com/office/drawing/2012/chart">
                      <c:ext xmlns:c15="http://schemas.microsoft.com/office/drawing/2012/chart" uri="{02D57815-91ED-43cb-92C2-25804820EDAC}">
                        <c15:formulaRef>
                          <c15:sqref>Graph!$N$19</c15:sqref>
                        </c15:formulaRef>
                      </c:ext>
                    </c:extLst>
                    <c:strCache>
                      <c:ptCount val="1"/>
                      <c:pt idx="0">
                        <c:v>Test14</c:v>
                      </c:pt>
                    </c:strCache>
                  </c:strRef>
                </c:tx>
                <c:spPr>
                  <a:ln w="34925" cap="rnd">
                    <a:solidFill>
                      <a:schemeClr val="accent1">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Graph!$N$20:$N$27</c15:sqref>
                        </c15:formulaRef>
                      </c:ext>
                    </c:extLst>
                    <c:numCache>
                      <c:formatCode>General</c:formatCode>
                      <c:ptCount val="8"/>
                      <c:pt idx="0">
                        <c:v>3.1945462288818596E-4</c:v>
                      </c:pt>
                      <c:pt idx="1">
                        <c:v>1.0382168843622747E-4</c:v>
                      </c:pt>
                      <c:pt idx="2">
                        <c:v>3.013687592410801E-4</c:v>
                      </c:pt>
                      <c:pt idx="3">
                        <c:v>3.9604570774554E-4</c:v>
                      </c:pt>
                      <c:pt idx="4">
                        <c:v>4.3733605604336345E-4</c:v>
                      </c:pt>
                      <c:pt idx="5">
                        <c:v>6.9308834434688284E-4</c:v>
                      </c:pt>
                      <c:pt idx="6">
                        <c:v>2.8724893803325576E-4</c:v>
                      </c:pt>
                      <c:pt idx="7">
                        <c:v>7.4426868402474795E-4</c:v>
                      </c:pt>
                    </c:numCache>
                  </c:numRef>
                </c:val>
                <c:smooth val="0"/>
                <c:extLst xmlns:c15="http://schemas.microsoft.com/office/drawing/2012/chart">
                  <c:ext xmlns:c16="http://schemas.microsoft.com/office/drawing/2014/chart" uri="{C3380CC4-5D6E-409C-BE32-E72D297353CC}">
                    <c16:uniqueId val="{0000000C-70B6-4A3A-8DED-0EEB0F442D6C}"/>
                  </c:ext>
                </c:extLst>
              </c15:ser>
            </c15:filteredLineSeries>
            <c15:filteredLineSeries>
              <c15:ser>
                <c:idx val="13"/>
                <c:order val="13"/>
                <c:tx>
                  <c:strRef>
                    <c:extLst xmlns:c15="http://schemas.microsoft.com/office/drawing/2012/chart">
                      <c:ext xmlns:c15="http://schemas.microsoft.com/office/drawing/2012/chart" uri="{02D57815-91ED-43cb-92C2-25804820EDAC}">
                        <c15:formulaRef>
                          <c15:sqref>Graph!$O$19</c15:sqref>
                        </c15:formulaRef>
                      </c:ext>
                    </c:extLst>
                    <c:strCache>
                      <c:ptCount val="1"/>
                      <c:pt idx="0">
                        <c:v>Test15</c:v>
                      </c:pt>
                    </c:strCache>
                  </c:strRef>
                </c:tx>
                <c:spPr>
                  <a:ln w="34925" cap="rnd">
                    <a:solidFill>
                      <a:schemeClr val="accent2">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Graph!$O$20:$O$27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D-70B6-4A3A-8DED-0EEB0F442D6C}"/>
                  </c:ext>
                </c:extLst>
              </c15:ser>
            </c15:filteredLineSeries>
            <c15:filteredLineSeries>
              <c15:ser>
                <c:idx val="14"/>
                <c:order val="14"/>
                <c:tx>
                  <c:strRef>
                    <c:extLst xmlns:c15="http://schemas.microsoft.com/office/drawing/2012/chart">
                      <c:ext xmlns:c15="http://schemas.microsoft.com/office/drawing/2012/chart" uri="{02D57815-91ED-43cb-92C2-25804820EDAC}">
                        <c15:formulaRef>
                          <c15:sqref>Graph!$P$19</c15:sqref>
                        </c15:formulaRef>
                      </c:ext>
                    </c:extLst>
                    <c:strCache>
                      <c:ptCount val="1"/>
                      <c:pt idx="0">
                        <c:v>Test16</c:v>
                      </c:pt>
                    </c:strCache>
                  </c:strRef>
                </c:tx>
                <c:spPr>
                  <a:ln w="34925" cap="rnd">
                    <a:solidFill>
                      <a:schemeClr val="accent3">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Graph!$P$20:$P$27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E-70B6-4A3A-8DED-0EEB0F442D6C}"/>
                  </c:ext>
                </c:extLst>
              </c15:ser>
            </c15:filteredLineSeries>
            <c15:filteredLineSeries>
              <c15:ser>
                <c:idx val="15"/>
                <c:order val="15"/>
                <c:tx>
                  <c:strRef>
                    <c:extLst xmlns:c15="http://schemas.microsoft.com/office/drawing/2012/chart">
                      <c:ext xmlns:c15="http://schemas.microsoft.com/office/drawing/2012/chart" uri="{02D57815-91ED-43cb-92C2-25804820EDAC}">
                        <c15:formulaRef>
                          <c15:sqref>Graph!$Q$19</c15:sqref>
                        </c15:formulaRef>
                      </c:ext>
                    </c:extLst>
                    <c:strCache>
                      <c:ptCount val="1"/>
                      <c:pt idx="0">
                        <c:v>Test17</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Graph!$Q$20:$Q$27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0F-70B6-4A3A-8DED-0EEB0F442D6C}"/>
                  </c:ext>
                </c:extLst>
              </c15:ser>
            </c15:filteredLineSeries>
            <c15:filteredLineSeries>
              <c15:ser>
                <c:idx val="16"/>
                <c:order val="16"/>
                <c:tx>
                  <c:strRef>
                    <c:extLst xmlns:c15="http://schemas.microsoft.com/office/drawing/2012/chart">
                      <c:ext xmlns:c15="http://schemas.microsoft.com/office/drawing/2012/chart" uri="{02D57815-91ED-43cb-92C2-25804820EDAC}">
                        <c15:formulaRef>
                          <c15:sqref>Graph!$R$19</c15:sqref>
                        </c15:formulaRef>
                      </c:ext>
                    </c:extLst>
                    <c:strCache>
                      <c:ptCount val="1"/>
                      <c:pt idx="0">
                        <c:v>Test18</c:v>
                      </c:pt>
                    </c:strCache>
                  </c:strRef>
                </c:tx>
                <c:spPr>
                  <a:ln w="34925" cap="rnd">
                    <a:solidFill>
                      <a:schemeClr val="accent5">
                        <a:lumMod val="80000"/>
                        <a:lumOff val="20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Graph!$A$20:$A$27</c15:sqref>
                        </c15:formulaRef>
                      </c:ext>
                    </c:extLst>
                    <c:numCache>
                      <c:formatCode>General</c:formatCode>
                      <c:ptCount val="8"/>
                      <c:pt idx="0">
                        <c:v>0</c:v>
                      </c:pt>
                      <c:pt idx="1">
                        <c:v>1</c:v>
                      </c:pt>
                      <c:pt idx="2">
                        <c:v>2</c:v>
                      </c:pt>
                      <c:pt idx="3">
                        <c:v>3</c:v>
                      </c:pt>
                      <c:pt idx="4">
                        <c:v>4</c:v>
                      </c:pt>
                      <c:pt idx="5">
                        <c:v>5</c:v>
                      </c:pt>
                      <c:pt idx="6">
                        <c:v>6</c:v>
                      </c:pt>
                      <c:pt idx="7">
                        <c:v>7</c:v>
                      </c:pt>
                    </c:numCache>
                  </c:numRef>
                </c:cat>
                <c:val>
                  <c:numRef>
                    <c:extLst xmlns:c15="http://schemas.microsoft.com/office/drawing/2012/chart">
                      <c:ext xmlns:c15="http://schemas.microsoft.com/office/drawing/2012/chart" uri="{02D57815-91ED-43cb-92C2-25804820EDAC}">
                        <c15:formulaRef>
                          <c15:sqref>Graph!$R$20:$R$27</c15:sqref>
                        </c15:formulaRef>
                      </c:ext>
                    </c:extLst>
                    <c:numCache>
                      <c:formatCode>General</c:formatCode>
                      <c:ptCount val="8"/>
                    </c:numCache>
                  </c:numRef>
                </c:val>
                <c:smooth val="0"/>
                <c:extLst xmlns:c15="http://schemas.microsoft.com/office/drawing/2012/chart">
                  <c:ext xmlns:c16="http://schemas.microsoft.com/office/drawing/2014/chart" uri="{C3380CC4-5D6E-409C-BE32-E72D297353CC}">
                    <c16:uniqueId val="{00000010-70B6-4A3A-8DED-0EEB0F442D6C}"/>
                  </c:ext>
                </c:extLst>
              </c15:ser>
            </c15:filteredLineSeries>
          </c:ext>
        </c:extLst>
      </c:lineChart>
      <c:catAx>
        <c:axId val="2165066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11871"/>
        <c:crosses val="autoZero"/>
        <c:auto val="1"/>
        <c:lblAlgn val="ctr"/>
        <c:lblOffset val="100"/>
        <c:noMultiLvlLbl val="0"/>
      </c:catAx>
      <c:valAx>
        <c:axId val="2165118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crossAx val="21650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3067592-1177-4A8F-8559-88EAFFFB7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C2CF451-70E9-424F-9484-D9CA0DA3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0F118-FDC5-4298-8605-509719EC5E22}" type="datetimeFigureOut">
              <a:rPr lang="ko-KR" altLang="en-US" smtClean="0"/>
              <a:t>2020-09-29</a:t>
            </a:fld>
            <a:endParaRPr lang="ko-KR" altLang="en-US"/>
          </a:p>
        </p:txBody>
      </p:sp>
      <p:sp>
        <p:nvSpPr>
          <p:cNvPr id="4" name="바닥글 개체 틀 3">
            <a:extLst>
              <a:ext uri="{FF2B5EF4-FFF2-40B4-BE49-F238E27FC236}">
                <a16:creationId xmlns:a16="http://schemas.microsoft.com/office/drawing/2014/main" id="{52C3267D-5B5A-47A4-8D84-21A44F0D7B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F7C5F71-15FE-429B-AF61-61945D4F24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43CB6F-C11B-40A1-AA17-5337F931B3E0}" type="slidenum">
              <a:rPr lang="ko-KR" altLang="en-US" smtClean="0"/>
              <a:t>‹#›</a:t>
            </a:fld>
            <a:endParaRPr lang="ko-KR" altLang="en-US"/>
          </a:p>
        </p:txBody>
      </p:sp>
    </p:spTree>
    <p:extLst>
      <p:ext uri="{BB962C8B-B14F-4D97-AF65-F5344CB8AC3E}">
        <p14:creationId xmlns:p14="http://schemas.microsoft.com/office/powerpoint/2010/main" val="507325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8BDEB5-11C8-4FFD-966B-93DB62A96F3D}" type="datetimeFigureOut">
              <a:rPr lang="ko-KR" altLang="en-US" smtClean="0"/>
              <a:t>2020-09-29</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2991A-D88A-415F-AA3F-DF12C52C61BF}" type="slidenum">
              <a:rPr lang="ko-KR" altLang="en-US" smtClean="0"/>
              <a:t>‹#›</a:t>
            </a:fld>
            <a:endParaRPr lang="ko-KR" altLang="en-US"/>
          </a:p>
        </p:txBody>
      </p:sp>
    </p:spTree>
    <p:extLst>
      <p:ext uri="{BB962C8B-B14F-4D97-AF65-F5344CB8AC3E}">
        <p14:creationId xmlns:p14="http://schemas.microsoft.com/office/powerpoint/2010/main" val="36080684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2</a:t>
            </a:fld>
            <a:endParaRPr lang="ko-KR" altLang="en-US"/>
          </a:p>
        </p:txBody>
      </p:sp>
    </p:spTree>
    <p:extLst>
      <p:ext uri="{BB962C8B-B14F-4D97-AF65-F5344CB8AC3E}">
        <p14:creationId xmlns:p14="http://schemas.microsoft.com/office/powerpoint/2010/main" val="300678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3</a:t>
            </a:fld>
            <a:endParaRPr lang="ko-KR" altLang="en-US"/>
          </a:p>
        </p:txBody>
      </p:sp>
    </p:spTree>
    <p:extLst>
      <p:ext uri="{BB962C8B-B14F-4D97-AF65-F5344CB8AC3E}">
        <p14:creationId xmlns:p14="http://schemas.microsoft.com/office/powerpoint/2010/main" val="271661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4</a:t>
            </a:fld>
            <a:endParaRPr lang="ko-KR" altLang="en-US"/>
          </a:p>
        </p:txBody>
      </p:sp>
    </p:spTree>
    <p:extLst>
      <p:ext uri="{BB962C8B-B14F-4D97-AF65-F5344CB8AC3E}">
        <p14:creationId xmlns:p14="http://schemas.microsoft.com/office/powerpoint/2010/main" val="3713472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5</a:t>
            </a:fld>
            <a:endParaRPr lang="ko-KR" altLang="en-US"/>
          </a:p>
        </p:txBody>
      </p:sp>
    </p:spTree>
    <p:extLst>
      <p:ext uri="{BB962C8B-B14F-4D97-AF65-F5344CB8AC3E}">
        <p14:creationId xmlns:p14="http://schemas.microsoft.com/office/powerpoint/2010/main" val="3758504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501168"/>
            <a:ext cx="4176000" cy="417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Frame 5"/>
          <p:cNvSpPr/>
          <p:nvPr userDrawn="1"/>
        </p:nvSpPr>
        <p:spPr>
          <a:xfrm rot="2700000">
            <a:off x="1947315" y="994934"/>
            <a:ext cx="3188468"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Chevron 8"/>
          <p:cNvSpPr/>
          <p:nvPr userDrawn="1"/>
        </p:nvSpPr>
        <p:spPr>
          <a:xfrm rot="10800000">
            <a:off x="906447" y="1455157"/>
            <a:ext cx="1432854" cy="2268009"/>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139051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835732" cy="3867894"/>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5" y="1243801"/>
            <a:ext cx="4875935" cy="38996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8525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7" y="1489421"/>
            <a:ext cx="3035425" cy="30265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1603730"/>
            <a:ext cx="2793972"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6278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2790894"/>
            <a:ext cx="3816424" cy="1941096"/>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3" y="3061529"/>
            <a:ext cx="1783531" cy="1308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08902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0" y="3020149"/>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0"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12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09188" y="339502"/>
            <a:ext cx="4450844" cy="1152128"/>
          </a:xfrm>
          <a:prstGeom prst="rect">
            <a:avLst/>
          </a:prstGeom>
        </p:spPr>
        <p:txBody>
          <a:bodyPr anchor="ctr"/>
          <a:lstStyle>
            <a:lvl1pPr marL="0" indent="0" algn="l">
              <a:lnSpc>
                <a:spcPct val="100000"/>
              </a:lnSpc>
              <a:buNone/>
              <a:defRPr sz="3600" b="1" baseline="0">
                <a:solidFill>
                  <a:schemeClr val="bg1"/>
                </a:solidFill>
                <a:latin typeface="+mj-lt"/>
                <a:cs typeface="Arial" pitchFamily="34" charset="0"/>
              </a:defRPr>
            </a:lvl1pPr>
          </a:lstStyle>
          <a:p>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409188" y="1563638"/>
            <a:ext cx="4450844" cy="576064"/>
          </a:xfrm>
          <a:prstGeom prst="rect">
            <a:avLst/>
          </a:prstGeom>
        </p:spPr>
        <p:txBody>
          <a:bodyPr anchor="ctr"/>
          <a:lstStyle>
            <a:lvl1pPr marL="0" indent="0" algn="l">
              <a:lnSpc>
                <a:spcPct val="100000"/>
              </a:lnSpc>
              <a:buNone/>
              <a:defRPr sz="12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331652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24462"/>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70052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80575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23478"/>
            <a:ext cx="7380312" cy="576064"/>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699542"/>
            <a:ext cx="7380312"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168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115319"/>
            <a:ext cx="3888432"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2700526"/>
            <a:ext cx="3888136"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8100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4722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23478"/>
            <a:ext cx="7380312" cy="576064"/>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699542"/>
            <a:ext cx="7380312"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3515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3991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2895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275606"/>
            <a:ext cx="9144000" cy="2592288"/>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7554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2" r:id="rId3"/>
    <p:sldLayoutId id="2147483661" r:id="rId4"/>
    <p:sldLayoutId id="2147483660" r:id="rId5"/>
    <p:sldLayoutId id="2147483655" r:id="rId6"/>
    <p:sldLayoutId id="2147483663" r:id="rId7"/>
    <p:sldLayoutId id="2147483664" r:id="rId8"/>
    <p:sldLayoutId id="2147483666" r:id="rId9"/>
    <p:sldLayoutId id="2147483667" r:id="rId10"/>
    <p:sldLayoutId id="2147483668" r:id="rId11"/>
    <p:sldLayoutId id="2147483665" r:id="rId12"/>
    <p:sldLayoutId id="2147483669" r:id="rId13"/>
    <p:sldLayoutId id="2147483670" r:id="rId14"/>
    <p:sldLayoutId id="2147483656" r:id="rId15"/>
    <p:sldLayoutId id="2147483672" r:id="rId16"/>
    <p:sldLayoutId id="2147483673" r:id="rId17"/>
    <p:sldLayoutId id="2147483671"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ko-KR" dirty="0">
                <a:ea typeface="맑은 고딕" pitchFamily="50" charset="-127"/>
              </a:rPr>
              <a:t>Bias programming in TLC Flash cells</a:t>
            </a:r>
            <a:endParaRPr lang="en-US" altLang="ko-KR" dirty="0"/>
          </a:p>
        </p:txBody>
      </p:sp>
      <p:sp>
        <p:nvSpPr>
          <p:cNvPr id="4" name="Text Placeholder 3"/>
          <p:cNvSpPr>
            <a:spLocks noGrp="1"/>
          </p:cNvSpPr>
          <p:nvPr>
            <p:ph type="body" sz="quarter" idx="11"/>
          </p:nvPr>
        </p:nvSpPr>
        <p:spPr/>
        <p:txBody>
          <a:bodyPr/>
          <a:lstStyle/>
          <a:p>
            <a:pPr>
              <a:spcBef>
                <a:spcPts val="0"/>
              </a:spcBef>
              <a:defRPr/>
            </a:pPr>
            <a:r>
              <a:rPr lang="en-US" altLang="ko-KR" b="1" dirty="0"/>
              <a:t>Adam Elgressy</a:t>
            </a:r>
          </a:p>
          <a:p>
            <a:pPr>
              <a:spcBef>
                <a:spcPts val="0"/>
              </a:spcBef>
              <a:defRPr/>
            </a:pPr>
            <a:r>
              <a:rPr lang="en-US" altLang="ko-KR" b="1" dirty="0"/>
              <a:t>Yonatan Gershon</a:t>
            </a:r>
            <a:endParaRPr lang="en-US" altLang="ko-KR"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More power to the State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4099143"/>
            <a:chOff x="3687661" y="1203598"/>
            <a:chExt cx="2252491" cy="409914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587640" cy="3539430"/>
            </a:xfrm>
            <a:prstGeom prst="rect">
              <a:avLst/>
            </a:prstGeom>
            <a:noFill/>
          </p:spPr>
          <p:txBody>
            <a:bodyPr wrap="square" rtlCol="0">
              <a:spAutoFit/>
            </a:bodyPr>
            <a:lstStyle/>
            <a:p>
              <a:r>
                <a:rPr lang="en-US" altLang="ko-KR" sz="1400" b="1" dirty="0">
                  <a:solidFill>
                    <a:schemeClr val="accent3"/>
                  </a:solidFill>
                  <a:cs typeface="Arial" pitchFamily="34" charset="0"/>
                </a:rPr>
                <a:t>In this study we took a different approach, by setting the bias according to the state. This means we have better control on the bias programming and can optimize the shaping of the data fully. We started by validating a previous study using this method.</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Table 1">
            <a:extLst>
              <a:ext uri="{FF2B5EF4-FFF2-40B4-BE49-F238E27FC236}">
                <a16:creationId xmlns:a16="http://schemas.microsoft.com/office/drawing/2014/main" id="{9EBB9CCC-6C9B-4BCA-94CE-6F345C55E743}"/>
              </a:ext>
            </a:extLst>
          </p:cNvPr>
          <p:cNvGraphicFramePr>
            <a:graphicFrameLocks noGrp="1"/>
          </p:cNvGraphicFramePr>
          <p:nvPr>
            <p:extLst>
              <p:ext uri="{D42A27DB-BD31-4B8C-83A1-F6EECF244321}">
                <p14:modId xmlns:p14="http://schemas.microsoft.com/office/powerpoint/2010/main" val="4203389847"/>
              </p:ext>
            </p:extLst>
          </p:nvPr>
        </p:nvGraphicFramePr>
        <p:xfrm>
          <a:off x="5652122" y="3822381"/>
          <a:ext cx="3491878" cy="1321119"/>
        </p:xfrm>
        <a:graphic>
          <a:graphicData uri="http://schemas.openxmlformats.org/drawingml/2006/table">
            <a:tbl>
              <a:tblPr firstRow="1" firstCol="1" bandRow="1">
                <a:tableStyleId>{5C22544A-7EE6-4342-B048-85BDC9FD1C3A}</a:tableStyleId>
              </a:tblPr>
              <a:tblGrid>
                <a:gridCol w="629146">
                  <a:extLst>
                    <a:ext uri="{9D8B030D-6E8A-4147-A177-3AD203B41FA5}">
                      <a16:colId xmlns:a16="http://schemas.microsoft.com/office/drawing/2014/main" val="2562273670"/>
                    </a:ext>
                  </a:extLst>
                </a:gridCol>
                <a:gridCol w="463089">
                  <a:extLst>
                    <a:ext uri="{9D8B030D-6E8A-4147-A177-3AD203B41FA5}">
                      <a16:colId xmlns:a16="http://schemas.microsoft.com/office/drawing/2014/main" val="3651900805"/>
                    </a:ext>
                  </a:extLst>
                </a:gridCol>
                <a:gridCol w="799881">
                  <a:extLst>
                    <a:ext uri="{9D8B030D-6E8A-4147-A177-3AD203B41FA5}">
                      <a16:colId xmlns:a16="http://schemas.microsoft.com/office/drawing/2014/main" val="2434621908"/>
                    </a:ext>
                  </a:extLst>
                </a:gridCol>
                <a:gridCol w="841980">
                  <a:extLst>
                    <a:ext uri="{9D8B030D-6E8A-4147-A177-3AD203B41FA5}">
                      <a16:colId xmlns:a16="http://schemas.microsoft.com/office/drawing/2014/main" val="1196004918"/>
                    </a:ext>
                  </a:extLst>
                </a:gridCol>
                <a:gridCol w="757782">
                  <a:extLst>
                    <a:ext uri="{9D8B030D-6E8A-4147-A177-3AD203B41FA5}">
                      <a16:colId xmlns:a16="http://schemas.microsoft.com/office/drawing/2014/main" val="658744357"/>
                    </a:ext>
                  </a:extLst>
                </a:gridCol>
              </a:tblGrid>
              <a:tr h="146791">
                <a:tc>
                  <a:txBody>
                    <a:bodyPr/>
                    <a:lstStyle/>
                    <a:p>
                      <a:pPr algn="ctr">
                        <a:lnSpc>
                          <a:spcPct val="107000"/>
                        </a:lnSpc>
                        <a:spcAft>
                          <a:spcPts val="800"/>
                        </a:spcAft>
                      </a:pPr>
                      <a:r>
                        <a:rPr lang="en-US" sz="800" dirty="0">
                          <a:effectLst/>
                        </a:rPr>
                        <a:t>State</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Bits</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Test 1 Prob</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Test 2 Prob</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Test 3 Prob</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43912571"/>
                  </a:ext>
                </a:extLst>
              </a:tr>
              <a:tr h="146791">
                <a:tc>
                  <a:txBody>
                    <a:bodyPr/>
                    <a:lstStyle/>
                    <a:p>
                      <a:pPr algn="ctr">
                        <a:lnSpc>
                          <a:spcPct val="107000"/>
                        </a:lnSpc>
                        <a:spcAft>
                          <a:spcPts val="800"/>
                        </a:spcAft>
                      </a:pPr>
                      <a:r>
                        <a:rPr lang="en-US" sz="800">
                          <a:effectLst/>
                        </a:rPr>
                        <a:t>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111</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0.2</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0.225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0.225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80735428"/>
                  </a:ext>
                </a:extLst>
              </a:tr>
              <a:tr h="146791">
                <a:tc>
                  <a:txBody>
                    <a:bodyPr/>
                    <a:lstStyle/>
                    <a:p>
                      <a:pPr algn="ctr">
                        <a:lnSpc>
                          <a:spcPct val="107000"/>
                        </a:lnSpc>
                        <a:spcAft>
                          <a:spcPts val="800"/>
                        </a:spcAft>
                      </a:pPr>
                      <a:r>
                        <a:rPr lang="en-US" sz="800" dirty="0">
                          <a:effectLst/>
                        </a:rPr>
                        <a:t>1</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011</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0.2</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0.175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0.2</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7597180"/>
                  </a:ext>
                </a:extLst>
              </a:tr>
              <a:tr h="146791">
                <a:tc>
                  <a:txBody>
                    <a:bodyPr/>
                    <a:lstStyle/>
                    <a:p>
                      <a:pPr algn="ctr">
                        <a:lnSpc>
                          <a:spcPct val="107000"/>
                        </a:lnSpc>
                        <a:spcAft>
                          <a:spcPts val="800"/>
                        </a:spcAft>
                      </a:pPr>
                      <a:r>
                        <a:rPr lang="en-US" sz="800">
                          <a:effectLst/>
                        </a:rPr>
                        <a:t>2</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001</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0.15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0.175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0.175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0026124"/>
                  </a:ext>
                </a:extLst>
              </a:tr>
              <a:tr h="146791">
                <a:tc>
                  <a:txBody>
                    <a:bodyPr/>
                    <a:lstStyle/>
                    <a:p>
                      <a:pPr algn="ctr">
                        <a:lnSpc>
                          <a:spcPct val="107000"/>
                        </a:lnSpc>
                        <a:spcAft>
                          <a:spcPts val="800"/>
                        </a:spcAft>
                      </a:pPr>
                      <a:r>
                        <a:rPr lang="en-US" sz="800">
                          <a:effectLst/>
                        </a:rPr>
                        <a:t>3</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0.15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0.125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17067973"/>
                  </a:ext>
                </a:extLst>
              </a:tr>
              <a:tr h="146791">
                <a:tc>
                  <a:txBody>
                    <a:bodyPr/>
                    <a:lstStyle/>
                    <a:p>
                      <a:pPr algn="ctr">
                        <a:lnSpc>
                          <a:spcPct val="107000"/>
                        </a:lnSpc>
                        <a:spcAft>
                          <a:spcPts val="800"/>
                        </a:spcAft>
                      </a:pPr>
                      <a:r>
                        <a:rPr lang="en-US" sz="800">
                          <a:effectLst/>
                        </a:rPr>
                        <a:t>4</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0.10</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0.125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78601426"/>
                  </a:ext>
                </a:extLst>
              </a:tr>
              <a:tr h="146791">
                <a:tc>
                  <a:txBody>
                    <a:bodyPr/>
                    <a:lstStyle/>
                    <a:p>
                      <a:pPr algn="ctr">
                        <a:lnSpc>
                          <a:spcPct val="107000"/>
                        </a:lnSpc>
                        <a:spcAft>
                          <a:spcPts val="800"/>
                        </a:spcAft>
                      </a:pPr>
                      <a:r>
                        <a:rPr lang="en-US" sz="800">
                          <a:effectLst/>
                        </a:rPr>
                        <a:t>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110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0.10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0.075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0.075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3726519"/>
                  </a:ext>
                </a:extLst>
              </a:tr>
              <a:tr h="146791">
                <a:tc>
                  <a:txBody>
                    <a:bodyPr/>
                    <a:lstStyle/>
                    <a:p>
                      <a:pPr algn="ctr">
                        <a:lnSpc>
                          <a:spcPct val="107000"/>
                        </a:lnSpc>
                        <a:spcAft>
                          <a:spcPts val="800"/>
                        </a:spcAft>
                      </a:pPr>
                      <a:r>
                        <a:rPr lang="en-US" sz="800">
                          <a:effectLst/>
                        </a:rPr>
                        <a:t>6</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100</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0.075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0.05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4436542"/>
                  </a:ext>
                </a:extLst>
              </a:tr>
              <a:tr h="146791">
                <a:tc>
                  <a:txBody>
                    <a:bodyPr/>
                    <a:lstStyle/>
                    <a:p>
                      <a:pPr algn="ctr">
                        <a:lnSpc>
                          <a:spcPct val="107000"/>
                        </a:lnSpc>
                        <a:spcAft>
                          <a:spcPts val="800"/>
                        </a:spcAft>
                      </a:pPr>
                      <a:r>
                        <a:rPr lang="en-US" sz="800">
                          <a:effectLst/>
                        </a:rPr>
                        <a:t>7</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101</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a:effectLst/>
                        </a:rPr>
                        <a:t>0.025</a:t>
                      </a:r>
                      <a:endParaRPr lang="en-IL" sz="9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800" dirty="0">
                          <a:effectLst/>
                        </a:rPr>
                        <a:t>0.025</a:t>
                      </a:r>
                      <a:endParaRPr lang="en-IL"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20201152"/>
                  </a:ext>
                </a:extLst>
              </a:tr>
            </a:tbl>
          </a:graphicData>
        </a:graphic>
      </p:graphicFrame>
      <p:pic>
        <p:nvPicPr>
          <p:cNvPr id="6" name="Picture 5">
            <a:extLst>
              <a:ext uri="{FF2B5EF4-FFF2-40B4-BE49-F238E27FC236}">
                <a16:creationId xmlns:a16="http://schemas.microsoft.com/office/drawing/2014/main" id="{EEA5C159-6F1E-43DC-8637-2921450FB542}"/>
              </a:ext>
            </a:extLst>
          </p:cNvPr>
          <p:cNvPicPr/>
          <p:nvPr/>
        </p:nvPicPr>
        <p:blipFill rotWithShape="1">
          <a:blip r:embed="rId2"/>
          <a:srcRect b="24225"/>
          <a:stretch/>
        </p:blipFill>
        <p:spPr>
          <a:xfrm>
            <a:off x="3851921" y="1062998"/>
            <a:ext cx="5276916" cy="2716984"/>
          </a:xfrm>
          <a:prstGeom prst="rect">
            <a:avLst/>
          </a:prstGeom>
        </p:spPr>
      </p:pic>
      <p:pic>
        <p:nvPicPr>
          <p:cNvPr id="7" name="Picture 6">
            <a:extLst>
              <a:ext uri="{FF2B5EF4-FFF2-40B4-BE49-F238E27FC236}">
                <a16:creationId xmlns:a16="http://schemas.microsoft.com/office/drawing/2014/main" id="{FDFE378E-71FB-4D30-8D30-15FCFE9F44FA}"/>
              </a:ext>
            </a:extLst>
          </p:cNvPr>
          <p:cNvPicPr/>
          <p:nvPr/>
        </p:nvPicPr>
        <p:blipFill rotWithShape="1">
          <a:blip r:embed="rId2"/>
          <a:srcRect l="43429" t="79894" r="39891" b="3429"/>
          <a:stretch/>
        </p:blipFill>
        <p:spPr>
          <a:xfrm>
            <a:off x="4283968" y="4018685"/>
            <a:ext cx="1036257" cy="725369"/>
          </a:xfrm>
          <a:prstGeom prst="rect">
            <a:avLst/>
          </a:prstGeom>
        </p:spPr>
      </p:pic>
    </p:spTree>
    <p:extLst>
      <p:ext uri="{BB962C8B-B14F-4D97-AF65-F5344CB8AC3E}">
        <p14:creationId xmlns:p14="http://schemas.microsoft.com/office/powerpoint/2010/main" val="347312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More power to the State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7056784" cy="2314039"/>
            <a:chOff x="3687661" y="1203598"/>
            <a:chExt cx="2389423" cy="2314039"/>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2389423" cy="1754326"/>
            </a:xfrm>
            <a:prstGeom prst="rect">
              <a:avLst/>
            </a:prstGeom>
            <a:noFill/>
          </p:spPr>
          <p:txBody>
            <a:bodyPr wrap="square" rtlCol="0">
              <a:spAutoFit/>
            </a:bodyPr>
            <a:lstStyle/>
            <a:p>
              <a:r>
                <a:rPr lang="en-US" altLang="ko-KR" b="1" dirty="0">
                  <a:solidFill>
                    <a:schemeClr val="accent3"/>
                  </a:solidFill>
                  <a:cs typeface="Arial" pitchFamily="34" charset="0"/>
                </a:rPr>
                <a:t>The assumptions of the tests were that, as in other cell architectures (SLC, MLC), The higher the voltage of a state the lower it’s bias probability should be in order to achieve reducing the cell’s wear, while trying to maintain a relevant entropy. There is a clear tradeoff here, the less wear on the chip the worse the entropy. </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Table 1">
            <a:extLst>
              <a:ext uri="{FF2B5EF4-FFF2-40B4-BE49-F238E27FC236}">
                <a16:creationId xmlns:a16="http://schemas.microsoft.com/office/drawing/2014/main" id="{9EBB9CCC-6C9B-4BCA-94CE-6F345C55E743}"/>
              </a:ext>
            </a:extLst>
          </p:cNvPr>
          <p:cNvGraphicFramePr>
            <a:graphicFrameLocks noGrp="1"/>
          </p:cNvGraphicFramePr>
          <p:nvPr>
            <p:extLst>
              <p:ext uri="{D42A27DB-BD31-4B8C-83A1-F6EECF244321}">
                <p14:modId xmlns:p14="http://schemas.microsoft.com/office/powerpoint/2010/main" val="2077282161"/>
              </p:ext>
            </p:extLst>
          </p:nvPr>
        </p:nvGraphicFramePr>
        <p:xfrm>
          <a:off x="3779912" y="3147814"/>
          <a:ext cx="4148319" cy="1595441"/>
        </p:xfrm>
        <a:graphic>
          <a:graphicData uri="http://schemas.openxmlformats.org/drawingml/2006/table">
            <a:tbl>
              <a:tblPr firstRow="1" firstCol="1" bandRow="1">
                <a:tableStyleId>{5C22544A-7EE6-4342-B048-85BDC9FD1C3A}</a:tableStyleId>
              </a:tblPr>
              <a:tblGrid>
                <a:gridCol w="747420">
                  <a:extLst>
                    <a:ext uri="{9D8B030D-6E8A-4147-A177-3AD203B41FA5}">
                      <a16:colId xmlns:a16="http://schemas.microsoft.com/office/drawing/2014/main" val="2562273670"/>
                    </a:ext>
                  </a:extLst>
                </a:gridCol>
                <a:gridCol w="550145">
                  <a:extLst>
                    <a:ext uri="{9D8B030D-6E8A-4147-A177-3AD203B41FA5}">
                      <a16:colId xmlns:a16="http://schemas.microsoft.com/office/drawing/2014/main" val="3651900805"/>
                    </a:ext>
                  </a:extLst>
                </a:gridCol>
                <a:gridCol w="950251">
                  <a:extLst>
                    <a:ext uri="{9D8B030D-6E8A-4147-A177-3AD203B41FA5}">
                      <a16:colId xmlns:a16="http://schemas.microsoft.com/office/drawing/2014/main" val="2434621908"/>
                    </a:ext>
                  </a:extLst>
                </a:gridCol>
                <a:gridCol w="1000265">
                  <a:extLst>
                    <a:ext uri="{9D8B030D-6E8A-4147-A177-3AD203B41FA5}">
                      <a16:colId xmlns:a16="http://schemas.microsoft.com/office/drawing/2014/main" val="1196004918"/>
                    </a:ext>
                  </a:extLst>
                </a:gridCol>
                <a:gridCol w="900238">
                  <a:extLst>
                    <a:ext uri="{9D8B030D-6E8A-4147-A177-3AD203B41FA5}">
                      <a16:colId xmlns:a16="http://schemas.microsoft.com/office/drawing/2014/main" val="658744357"/>
                    </a:ext>
                  </a:extLst>
                </a:gridCol>
              </a:tblGrid>
              <a:tr h="312577">
                <a:tc>
                  <a:txBody>
                    <a:bodyPr/>
                    <a:lstStyle/>
                    <a:p>
                      <a:pPr algn="ctr">
                        <a:lnSpc>
                          <a:spcPct val="107000"/>
                        </a:lnSpc>
                        <a:spcAft>
                          <a:spcPts val="800"/>
                        </a:spcAft>
                      </a:pPr>
                      <a:r>
                        <a:rPr lang="en-US" sz="900" dirty="0">
                          <a:effectLst/>
                        </a:rPr>
                        <a:t>State</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Bits</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Test 1 Prob</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Test 2 Prob</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Test 3 Prob</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43912571"/>
                  </a:ext>
                </a:extLst>
              </a:tr>
              <a:tr h="160358">
                <a:tc>
                  <a:txBody>
                    <a:bodyPr/>
                    <a:lstStyle/>
                    <a:p>
                      <a:pPr algn="ctr">
                        <a:lnSpc>
                          <a:spcPct val="107000"/>
                        </a:lnSpc>
                        <a:spcAft>
                          <a:spcPts val="800"/>
                        </a:spcAft>
                      </a:pPr>
                      <a:r>
                        <a:rPr lang="en-US" sz="900">
                          <a:effectLst/>
                        </a:rPr>
                        <a:t>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111</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0.2</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0.225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0.225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80735428"/>
                  </a:ext>
                </a:extLst>
              </a:tr>
              <a:tr h="160358">
                <a:tc>
                  <a:txBody>
                    <a:bodyPr/>
                    <a:lstStyle/>
                    <a:p>
                      <a:pPr algn="ctr">
                        <a:lnSpc>
                          <a:spcPct val="107000"/>
                        </a:lnSpc>
                        <a:spcAft>
                          <a:spcPts val="800"/>
                        </a:spcAft>
                      </a:pPr>
                      <a:r>
                        <a:rPr lang="en-US" sz="900" dirty="0">
                          <a:effectLst/>
                        </a:rPr>
                        <a:t>1</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011</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0.2</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0.175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0.2</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7597180"/>
                  </a:ext>
                </a:extLst>
              </a:tr>
              <a:tr h="160358">
                <a:tc>
                  <a:txBody>
                    <a:bodyPr/>
                    <a:lstStyle/>
                    <a:p>
                      <a:pPr algn="ctr">
                        <a:lnSpc>
                          <a:spcPct val="107000"/>
                        </a:lnSpc>
                        <a:spcAft>
                          <a:spcPts val="800"/>
                        </a:spcAft>
                      </a:pPr>
                      <a:r>
                        <a:rPr lang="en-US" sz="900">
                          <a:effectLst/>
                        </a:rPr>
                        <a:t>2</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001</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0.15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0.175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0.175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0026124"/>
                  </a:ext>
                </a:extLst>
              </a:tr>
              <a:tr h="160358">
                <a:tc>
                  <a:txBody>
                    <a:bodyPr/>
                    <a:lstStyle/>
                    <a:p>
                      <a:pPr algn="ctr">
                        <a:lnSpc>
                          <a:spcPct val="107000"/>
                        </a:lnSpc>
                        <a:spcAft>
                          <a:spcPts val="800"/>
                        </a:spcAft>
                      </a:pPr>
                      <a:r>
                        <a:rPr lang="en-US" sz="900">
                          <a:effectLst/>
                        </a:rPr>
                        <a:t>3</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0.15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0.125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17067973"/>
                  </a:ext>
                </a:extLst>
              </a:tr>
              <a:tr h="160358">
                <a:tc>
                  <a:txBody>
                    <a:bodyPr/>
                    <a:lstStyle/>
                    <a:p>
                      <a:pPr algn="ctr">
                        <a:lnSpc>
                          <a:spcPct val="107000"/>
                        </a:lnSpc>
                        <a:spcAft>
                          <a:spcPts val="800"/>
                        </a:spcAft>
                      </a:pPr>
                      <a:r>
                        <a:rPr lang="en-US" sz="900">
                          <a:effectLst/>
                        </a:rPr>
                        <a:t>4</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0.10</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0.125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78601426"/>
                  </a:ext>
                </a:extLst>
              </a:tr>
              <a:tr h="160358">
                <a:tc>
                  <a:txBody>
                    <a:bodyPr/>
                    <a:lstStyle/>
                    <a:p>
                      <a:pPr algn="ctr">
                        <a:lnSpc>
                          <a:spcPct val="107000"/>
                        </a:lnSpc>
                        <a:spcAft>
                          <a:spcPts val="800"/>
                        </a:spcAft>
                      </a:pPr>
                      <a:r>
                        <a:rPr lang="en-US" sz="900">
                          <a:effectLst/>
                        </a:rPr>
                        <a:t>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110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0.10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0.075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0.075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3726519"/>
                  </a:ext>
                </a:extLst>
              </a:tr>
              <a:tr h="160358">
                <a:tc>
                  <a:txBody>
                    <a:bodyPr/>
                    <a:lstStyle/>
                    <a:p>
                      <a:pPr algn="ctr">
                        <a:lnSpc>
                          <a:spcPct val="107000"/>
                        </a:lnSpc>
                        <a:spcAft>
                          <a:spcPts val="800"/>
                        </a:spcAft>
                      </a:pPr>
                      <a:r>
                        <a:rPr lang="en-US" sz="900">
                          <a:effectLst/>
                        </a:rPr>
                        <a:t>6</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100</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0.075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0.05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4436542"/>
                  </a:ext>
                </a:extLst>
              </a:tr>
              <a:tr h="160358">
                <a:tc>
                  <a:txBody>
                    <a:bodyPr/>
                    <a:lstStyle/>
                    <a:p>
                      <a:pPr algn="ctr">
                        <a:lnSpc>
                          <a:spcPct val="107000"/>
                        </a:lnSpc>
                        <a:spcAft>
                          <a:spcPts val="800"/>
                        </a:spcAft>
                      </a:pPr>
                      <a:r>
                        <a:rPr lang="en-US" sz="900">
                          <a:effectLst/>
                        </a:rPr>
                        <a:t>7</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101</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a:effectLst/>
                        </a:rPr>
                        <a:t>0.025</a:t>
                      </a:r>
                      <a:endParaRPr lang="en-IL"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900" dirty="0">
                          <a:effectLst/>
                        </a:rPr>
                        <a:t>0.025</a:t>
                      </a:r>
                      <a:endParaRPr lang="en-IL"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20201152"/>
                  </a:ext>
                </a:extLst>
              </a:tr>
            </a:tbl>
          </a:graphicData>
        </a:graphic>
      </p:graphicFrame>
    </p:spTree>
    <p:extLst>
      <p:ext uri="{BB962C8B-B14F-4D97-AF65-F5344CB8AC3E}">
        <p14:creationId xmlns:p14="http://schemas.microsoft.com/office/powerpoint/2010/main" val="16323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125193"/>
            <a:chOff x="3687661" y="1203598"/>
            <a:chExt cx="2352959" cy="112519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2352959" cy="523220"/>
            </a:xfrm>
            <a:prstGeom prst="rect">
              <a:avLst/>
            </a:prstGeom>
            <a:noFill/>
          </p:spPr>
          <p:txBody>
            <a:bodyPr wrap="square" rtlCol="0">
              <a:spAutoFit/>
            </a:bodyPr>
            <a:lstStyle/>
            <a:p>
              <a:r>
                <a:rPr lang="en-US" altLang="ko-KR" sz="1400" b="1" dirty="0">
                  <a:solidFill>
                    <a:schemeClr val="accent3"/>
                  </a:solidFill>
                  <a:cs typeface="Arial" pitchFamily="34" charset="0"/>
                </a:rPr>
                <a:t>To try and improve on the previous tests we first looked at the number of errors per mode and compared to the errors found in the Baseline: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4" name="Table 3">
            <a:extLst>
              <a:ext uri="{FF2B5EF4-FFF2-40B4-BE49-F238E27FC236}">
                <a16:creationId xmlns:a16="http://schemas.microsoft.com/office/drawing/2014/main" id="{6183D525-896C-4273-BBC7-74284F3CBE25}"/>
              </a:ext>
            </a:extLst>
          </p:cNvPr>
          <p:cNvGraphicFramePr>
            <a:graphicFrameLocks noGrp="1"/>
          </p:cNvGraphicFramePr>
          <p:nvPr>
            <p:extLst>
              <p:ext uri="{D42A27DB-BD31-4B8C-83A1-F6EECF244321}">
                <p14:modId xmlns:p14="http://schemas.microsoft.com/office/powerpoint/2010/main" val="2780566698"/>
              </p:ext>
            </p:extLst>
          </p:nvPr>
        </p:nvGraphicFramePr>
        <p:xfrm>
          <a:off x="2663939" y="1694497"/>
          <a:ext cx="5139904" cy="1754505"/>
        </p:xfrm>
        <a:graphic>
          <a:graphicData uri="http://schemas.openxmlformats.org/drawingml/2006/table">
            <a:tbl>
              <a:tblPr firstRow="1" firstCol="1" bandRow="1">
                <a:tableStyleId>{5C22544A-7EE6-4342-B048-85BDC9FD1C3A}</a:tableStyleId>
              </a:tblPr>
              <a:tblGrid>
                <a:gridCol w="394560">
                  <a:extLst>
                    <a:ext uri="{9D8B030D-6E8A-4147-A177-3AD203B41FA5}">
                      <a16:colId xmlns:a16="http://schemas.microsoft.com/office/drawing/2014/main" val="2005090241"/>
                    </a:ext>
                  </a:extLst>
                </a:gridCol>
                <a:gridCol w="393895">
                  <a:extLst>
                    <a:ext uri="{9D8B030D-6E8A-4147-A177-3AD203B41FA5}">
                      <a16:colId xmlns:a16="http://schemas.microsoft.com/office/drawing/2014/main" val="3949243902"/>
                    </a:ext>
                  </a:extLst>
                </a:gridCol>
                <a:gridCol w="1402215">
                  <a:extLst>
                    <a:ext uri="{9D8B030D-6E8A-4147-A177-3AD203B41FA5}">
                      <a16:colId xmlns:a16="http://schemas.microsoft.com/office/drawing/2014/main" val="872829387"/>
                    </a:ext>
                  </a:extLst>
                </a:gridCol>
                <a:gridCol w="394560">
                  <a:extLst>
                    <a:ext uri="{9D8B030D-6E8A-4147-A177-3AD203B41FA5}">
                      <a16:colId xmlns:a16="http://schemas.microsoft.com/office/drawing/2014/main" val="1048309100"/>
                    </a:ext>
                  </a:extLst>
                </a:gridCol>
                <a:gridCol w="393895">
                  <a:extLst>
                    <a:ext uri="{9D8B030D-6E8A-4147-A177-3AD203B41FA5}">
                      <a16:colId xmlns:a16="http://schemas.microsoft.com/office/drawing/2014/main" val="384263085"/>
                    </a:ext>
                  </a:extLst>
                </a:gridCol>
                <a:gridCol w="1402215">
                  <a:extLst>
                    <a:ext uri="{9D8B030D-6E8A-4147-A177-3AD203B41FA5}">
                      <a16:colId xmlns:a16="http://schemas.microsoft.com/office/drawing/2014/main" val="580640215"/>
                    </a:ext>
                  </a:extLst>
                </a:gridCol>
                <a:gridCol w="758564">
                  <a:extLst>
                    <a:ext uri="{9D8B030D-6E8A-4147-A177-3AD203B41FA5}">
                      <a16:colId xmlns:a16="http://schemas.microsoft.com/office/drawing/2014/main" val="1701109159"/>
                    </a:ext>
                  </a:extLst>
                </a:gridCol>
              </a:tblGrid>
              <a:tr h="194945">
                <a:tc gridSpan="3">
                  <a:txBody>
                    <a:bodyPr/>
                    <a:lstStyle/>
                    <a:p>
                      <a:pPr algn="ctr">
                        <a:lnSpc>
                          <a:spcPct val="107000"/>
                        </a:lnSpc>
                        <a:spcAft>
                          <a:spcPts val="800"/>
                        </a:spcAft>
                      </a:pPr>
                      <a:r>
                        <a:rPr lang="en-IL" sz="1100">
                          <a:effectLst/>
                        </a:rPr>
                        <a:t>baseline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IL"/>
                    </a:p>
                  </a:txBody>
                  <a:tcPr/>
                </a:tc>
                <a:tc hMerge="1">
                  <a:txBody>
                    <a:bodyPr/>
                    <a:lstStyle/>
                    <a:p>
                      <a:endParaRPr lang="en-IL"/>
                    </a:p>
                  </a:txBody>
                  <a:tcPr/>
                </a:tc>
                <a:tc gridSpan="3">
                  <a:txBody>
                    <a:bodyPr/>
                    <a:lstStyle/>
                    <a:p>
                      <a:pPr algn="ctr">
                        <a:lnSpc>
                          <a:spcPct val="107000"/>
                        </a:lnSpc>
                        <a:spcAft>
                          <a:spcPts val="800"/>
                        </a:spcAft>
                      </a:pPr>
                      <a:r>
                        <a:rPr lang="en-IL" sz="11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IL"/>
                    </a:p>
                  </a:txBody>
                  <a:tcPr/>
                </a:tc>
                <a:tc hMerge="1">
                  <a:txBody>
                    <a:bodyPr/>
                    <a:lstStyle/>
                    <a:p>
                      <a:endParaRPr lang="en-IL"/>
                    </a:p>
                  </a:txBody>
                  <a:tcPr/>
                </a:tc>
                <a:tc>
                  <a:txBody>
                    <a:bodyPr/>
                    <a:lstStyle/>
                    <a:p>
                      <a:endParaRPr lang="en-IL" sz="1100">
                        <a:effectLst/>
                        <a:latin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9364027"/>
                  </a:ext>
                </a:extLst>
              </a:tr>
              <a:tr h="194945">
                <a:tc>
                  <a:txBody>
                    <a:bodyPr/>
                    <a:lstStyle/>
                    <a:p>
                      <a:pPr>
                        <a:lnSpc>
                          <a:spcPct val="107000"/>
                        </a:lnSpc>
                        <a:spcAft>
                          <a:spcPts val="800"/>
                        </a:spcAft>
                      </a:pPr>
                      <a:r>
                        <a:rPr lang="en-IL" sz="1100">
                          <a:effectLst/>
                        </a:rPr>
                        <a:t>s1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errors</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diff</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00671666"/>
                  </a:ext>
                </a:extLst>
              </a:tr>
              <a:tr h="194945">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3123423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7457347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-4333924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1193363"/>
                  </a:ext>
                </a:extLst>
              </a:tr>
              <a:tr h="194945">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686385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3189950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-2503565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62863199"/>
                  </a:ext>
                </a:extLst>
              </a:tr>
              <a:tr h="194945">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1231573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2440979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-1209406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13823620"/>
                  </a:ext>
                </a:extLst>
              </a:tr>
              <a:tr h="194945">
                <a:tc>
                  <a:txBody>
                    <a:bodyPr/>
                    <a:lstStyle/>
                    <a:p>
                      <a:pPr algn="r">
                        <a:lnSpc>
                          <a:spcPct val="107000"/>
                        </a:lnSpc>
                        <a:spcAft>
                          <a:spcPts val="800"/>
                        </a:spcAft>
                      </a:pPr>
                      <a:r>
                        <a:rPr lang="en-IL" sz="11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7134659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8155547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-1020888</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25132465"/>
                  </a:ext>
                </a:extLst>
              </a:tr>
              <a:tr h="194945">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523218</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1538071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-1014853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10717609"/>
                  </a:ext>
                </a:extLst>
              </a:tr>
              <a:tr h="194945">
                <a:tc>
                  <a:txBody>
                    <a:bodyPr/>
                    <a:lstStyle/>
                    <a:p>
                      <a:pPr algn="r">
                        <a:lnSpc>
                          <a:spcPct val="107000"/>
                        </a:lnSpc>
                        <a:spcAft>
                          <a:spcPts val="800"/>
                        </a:spcAft>
                      </a:pPr>
                      <a:r>
                        <a:rPr lang="en-IL" sz="11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1985982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dirty="0">
                          <a:effectLst/>
                        </a:rPr>
                        <a:t>2439775</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-453793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69325793"/>
                  </a:ext>
                </a:extLst>
              </a:tr>
              <a:tr h="194945">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198094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469383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dirty="0">
                          <a:effectLst/>
                        </a:rPr>
                        <a:t>-271289</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3129601"/>
                  </a:ext>
                </a:extLst>
              </a:tr>
            </a:tbl>
          </a:graphicData>
        </a:graphic>
      </p:graphicFrame>
      <p:sp>
        <p:nvSpPr>
          <p:cNvPr id="12" name="TextBox 11">
            <a:extLst>
              <a:ext uri="{FF2B5EF4-FFF2-40B4-BE49-F238E27FC236}">
                <a16:creationId xmlns:a16="http://schemas.microsoft.com/office/drawing/2014/main" id="{038B3D04-EB61-498B-B3C4-72FEE44DD83B}"/>
              </a:ext>
            </a:extLst>
          </p:cNvPr>
          <p:cNvSpPr txBox="1"/>
          <p:nvPr/>
        </p:nvSpPr>
        <p:spPr>
          <a:xfrm>
            <a:off x="1880192" y="3534788"/>
            <a:ext cx="6949093" cy="954107"/>
          </a:xfrm>
          <a:prstGeom prst="rect">
            <a:avLst/>
          </a:prstGeom>
          <a:noFill/>
        </p:spPr>
        <p:txBody>
          <a:bodyPr wrap="square" rtlCol="0">
            <a:spAutoFit/>
          </a:bodyPr>
          <a:lstStyle/>
          <a:p>
            <a:r>
              <a:rPr lang="en-US" altLang="ko-KR" sz="1400" b="1" dirty="0">
                <a:solidFill>
                  <a:schemeClr val="accent3"/>
                </a:solidFill>
                <a:cs typeface="Arial" pitchFamily="34" charset="0"/>
              </a:rPr>
              <a:t>We checked what states in test3 had an increase in the number of errors compared to the Baseline. We found that states 3 &amp; 5 had the most significant increase. Therefore, we tweaked the bias numbers accordingly and arrived at test 4:</a:t>
            </a:r>
          </a:p>
        </p:txBody>
      </p:sp>
    </p:spTree>
    <p:extLst>
      <p:ext uri="{BB962C8B-B14F-4D97-AF65-F5344CB8AC3E}">
        <p14:creationId xmlns:p14="http://schemas.microsoft.com/office/powerpoint/2010/main" val="82809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4493297"/>
            <a:chOff x="3687661" y="1203598"/>
            <a:chExt cx="2352959" cy="449329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4527344"/>
              <a:ext cx="2352959" cy="1169551"/>
            </a:xfrm>
            <a:prstGeom prst="rect">
              <a:avLst/>
            </a:prstGeom>
            <a:noFill/>
          </p:spPr>
          <p:txBody>
            <a:bodyPr wrap="square" rtlCol="0">
              <a:spAutoFit/>
            </a:bodyPr>
            <a:lstStyle/>
            <a:p>
              <a:r>
                <a:rPr lang="en-US" altLang="ko-KR" sz="1400" b="1" dirty="0">
                  <a:solidFill>
                    <a:schemeClr val="accent3"/>
                  </a:solidFill>
                  <a:cs typeface="Arial" pitchFamily="34" charset="0"/>
                </a:rPr>
                <a:t>But test 4 had a higher error rate that test3 in the long run.</a:t>
              </a:r>
            </a:p>
            <a:p>
              <a:r>
                <a:rPr lang="en-US" altLang="ko-KR" sz="1400" b="1" dirty="0">
                  <a:solidFill>
                    <a:schemeClr val="accent3"/>
                  </a:solidFill>
                  <a:cs typeface="Arial" pitchFamily="34" charset="0"/>
                </a:rPr>
                <a:t>This only justified the assumption that increasing the bias on a high level of voltage as 6 would increase the wear of the chip. So again, we viewed the states with the largest diff in error numbers between test3 &amp; test4:</a:t>
              </a:r>
            </a:p>
            <a:p>
              <a:endParaRPr lang="en-US" altLang="ko-KR"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5" name="Picture 14">
            <a:extLst>
              <a:ext uri="{FF2B5EF4-FFF2-40B4-BE49-F238E27FC236}">
                <a16:creationId xmlns:a16="http://schemas.microsoft.com/office/drawing/2014/main" id="{01A6D8CF-FA5E-4352-B92B-5568D8E27A9C}"/>
              </a:ext>
            </a:extLst>
          </p:cNvPr>
          <p:cNvPicPr/>
          <p:nvPr/>
        </p:nvPicPr>
        <p:blipFill rotWithShape="1">
          <a:blip r:embed="rId2"/>
          <a:srcRect l="2361" r="2926" b="13250"/>
          <a:stretch/>
        </p:blipFill>
        <p:spPr bwMode="auto">
          <a:xfrm>
            <a:off x="4427984" y="1181684"/>
            <a:ext cx="3957955" cy="2583180"/>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467A2860-E2AC-473A-A6F4-C10AB3AB6657}"/>
              </a:ext>
            </a:extLst>
          </p:cNvPr>
          <p:cNvGraphicFramePr>
            <a:graphicFrameLocks noGrp="1"/>
          </p:cNvGraphicFramePr>
          <p:nvPr>
            <p:extLst>
              <p:ext uri="{D42A27DB-BD31-4B8C-83A1-F6EECF244321}">
                <p14:modId xmlns:p14="http://schemas.microsoft.com/office/powerpoint/2010/main" val="1053367845"/>
              </p:ext>
            </p:extLst>
          </p:nvPr>
        </p:nvGraphicFramePr>
        <p:xfrm>
          <a:off x="2368886" y="1616024"/>
          <a:ext cx="1828800" cy="1714500"/>
        </p:xfrm>
        <a:graphic>
          <a:graphicData uri="http://schemas.openxmlformats.org/drawingml/2006/table">
            <a:tbl>
              <a:tblPr firstRow="1" firstCol="1" bandRow="1">
                <a:tableStyleId>{5C22544A-7EE6-4342-B048-85BDC9FD1C3A}</a:tableStyleId>
              </a:tblPr>
              <a:tblGrid>
                <a:gridCol w="609600">
                  <a:extLst>
                    <a:ext uri="{9D8B030D-6E8A-4147-A177-3AD203B41FA5}">
                      <a16:colId xmlns:a16="http://schemas.microsoft.com/office/drawing/2014/main" val="1235804721"/>
                    </a:ext>
                  </a:extLst>
                </a:gridCol>
                <a:gridCol w="609600">
                  <a:extLst>
                    <a:ext uri="{9D8B030D-6E8A-4147-A177-3AD203B41FA5}">
                      <a16:colId xmlns:a16="http://schemas.microsoft.com/office/drawing/2014/main" val="1833101069"/>
                    </a:ext>
                  </a:extLst>
                </a:gridCol>
                <a:gridCol w="609600">
                  <a:extLst>
                    <a:ext uri="{9D8B030D-6E8A-4147-A177-3AD203B41FA5}">
                      <a16:colId xmlns:a16="http://schemas.microsoft.com/office/drawing/2014/main" val="804681649"/>
                    </a:ext>
                  </a:extLst>
                </a:gridCol>
              </a:tblGrid>
              <a:tr h="190500">
                <a:tc>
                  <a:txBody>
                    <a:bodyPr/>
                    <a:lstStyle/>
                    <a:p>
                      <a:pPr algn="l">
                        <a:lnSpc>
                          <a:spcPct val="107000"/>
                        </a:lnSpc>
                        <a:spcAft>
                          <a:spcPts val="800"/>
                        </a:spcAft>
                      </a:pPr>
                      <a:r>
                        <a:rPr lang="en-US" sz="1200">
                          <a:effectLst/>
                        </a:rPr>
                        <a:t>state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en-US" sz="12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pPr>
                      <a:r>
                        <a:rPr lang="en-US" sz="1200">
                          <a:effectLst/>
                        </a:rPr>
                        <a:t>test4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450513"/>
                  </a:ext>
                </a:extLst>
              </a:tr>
              <a:tr h="190500">
                <a:tc>
                  <a:txBody>
                    <a:bodyPr/>
                    <a:lstStyle/>
                    <a:p>
                      <a:pPr algn="r">
                        <a:lnSpc>
                          <a:spcPct val="107000"/>
                        </a:lnSpc>
                        <a:spcAft>
                          <a:spcPts val="800"/>
                        </a:spcAft>
                      </a:pPr>
                      <a:r>
                        <a:rPr lang="en-US" sz="12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0.225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4146204"/>
                  </a:ext>
                </a:extLst>
              </a:tr>
              <a:tr h="190500">
                <a:tc>
                  <a:txBody>
                    <a:bodyPr/>
                    <a:lstStyle/>
                    <a:p>
                      <a:pPr algn="r">
                        <a:lnSpc>
                          <a:spcPct val="107000"/>
                        </a:lnSpc>
                        <a:spcAft>
                          <a:spcPts val="800"/>
                        </a:spcAft>
                      </a:pPr>
                      <a:r>
                        <a:rPr lang="en-US" sz="12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00B050"/>
                          </a:solidFill>
                          <a:effectLst/>
                        </a:rPr>
                        <a:t>0.225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8969533"/>
                  </a:ext>
                </a:extLst>
              </a:tr>
              <a:tr h="190500">
                <a:tc>
                  <a:txBody>
                    <a:bodyPr/>
                    <a:lstStyle/>
                    <a:p>
                      <a:pPr algn="r">
                        <a:lnSpc>
                          <a:spcPct val="107000"/>
                        </a:lnSpc>
                        <a:spcAft>
                          <a:spcPts val="800"/>
                        </a:spcAft>
                      </a:pPr>
                      <a:r>
                        <a:rPr lang="en-US" sz="12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0.175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00B050"/>
                          </a:solidFill>
                          <a:effectLst/>
                        </a:rPr>
                        <a:t>0.2</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88881949"/>
                  </a:ext>
                </a:extLst>
              </a:tr>
              <a:tr h="190500">
                <a:tc>
                  <a:txBody>
                    <a:bodyPr/>
                    <a:lstStyle/>
                    <a:p>
                      <a:pPr algn="r">
                        <a:lnSpc>
                          <a:spcPct val="107000"/>
                        </a:lnSpc>
                        <a:spcAft>
                          <a:spcPts val="800"/>
                        </a:spcAft>
                      </a:pPr>
                      <a:r>
                        <a:rPr lang="en-US" sz="12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0.15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FF0000"/>
                          </a:solidFill>
                          <a:effectLst/>
                        </a:rPr>
                        <a:t>0.125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1356696"/>
                  </a:ext>
                </a:extLst>
              </a:tr>
              <a:tr h="190500">
                <a:tc>
                  <a:txBody>
                    <a:bodyPr/>
                    <a:lstStyle/>
                    <a:p>
                      <a:pPr algn="r">
                        <a:lnSpc>
                          <a:spcPct val="107000"/>
                        </a:lnSpc>
                        <a:spcAft>
                          <a:spcPts val="800"/>
                        </a:spcAft>
                      </a:pPr>
                      <a:r>
                        <a:rPr lang="en-US" sz="12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00B050"/>
                          </a:solidFill>
                          <a:effectLst/>
                        </a:rPr>
                        <a:t>0.125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91839748"/>
                  </a:ext>
                </a:extLst>
              </a:tr>
              <a:tr h="190500">
                <a:tc>
                  <a:txBody>
                    <a:bodyPr/>
                    <a:lstStyle/>
                    <a:p>
                      <a:pPr algn="r">
                        <a:lnSpc>
                          <a:spcPct val="107000"/>
                        </a:lnSpc>
                        <a:spcAft>
                          <a:spcPts val="800"/>
                        </a:spcAft>
                      </a:pPr>
                      <a:r>
                        <a:rPr lang="en-US" sz="12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effectLst/>
                        </a:rPr>
                        <a:t>0.075</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00186528"/>
                  </a:ext>
                </a:extLst>
              </a:tr>
              <a:tr h="190500">
                <a:tc>
                  <a:txBody>
                    <a:bodyPr/>
                    <a:lstStyle/>
                    <a:p>
                      <a:pPr algn="r">
                        <a:lnSpc>
                          <a:spcPct val="107000"/>
                        </a:lnSpc>
                        <a:spcAft>
                          <a:spcPts val="800"/>
                        </a:spcAft>
                      </a:pPr>
                      <a:r>
                        <a:rPr lang="en-US" sz="12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0.05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solidFill>
                            <a:srgbClr val="00B050"/>
                          </a:solidFill>
                          <a:effectLst/>
                        </a:rPr>
                        <a:t>0.075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00204520"/>
                  </a:ext>
                </a:extLst>
              </a:tr>
              <a:tr h="190500">
                <a:tc>
                  <a:txBody>
                    <a:bodyPr/>
                    <a:lstStyle/>
                    <a:p>
                      <a:pPr algn="r">
                        <a:lnSpc>
                          <a:spcPct val="107000"/>
                        </a:lnSpc>
                        <a:spcAft>
                          <a:spcPts val="800"/>
                        </a:spcAft>
                      </a:pPr>
                      <a:r>
                        <a:rPr lang="en-US" sz="12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a:effectLst/>
                        </a:rPr>
                        <a:t>0.025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200" dirty="0">
                          <a:effectLst/>
                        </a:rPr>
                        <a:t>0.025</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59430"/>
                  </a:ext>
                </a:extLst>
              </a:tr>
            </a:tbl>
          </a:graphicData>
        </a:graphic>
      </p:graphicFrame>
    </p:spTree>
    <p:extLst>
      <p:ext uri="{BB962C8B-B14F-4D97-AF65-F5344CB8AC3E}">
        <p14:creationId xmlns:p14="http://schemas.microsoft.com/office/powerpoint/2010/main" val="84659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4251822"/>
            <a:chOff x="3687661" y="1203598"/>
            <a:chExt cx="2352959" cy="4251822"/>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4285869"/>
              <a:ext cx="2352959" cy="1169551"/>
            </a:xfrm>
            <a:prstGeom prst="rect">
              <a:avLst/>
            </a:prstGeom>
            <a:noFill/>
          </p:spPr>
          <p:txBody>
            <a:bodyPr wrap="square" rtlCol="0">
              <a:spAutoFit/>
            </a:bodyPr>
            <a:lstStyle/>
            <a:p>
              <a:r>
                <a:rPr lang="en-US" altLang="ko-KR" sz="1400" b="1" dirty="0">
                  <a:solidFill>
                    <a:schemeClr val="accent3"/>
                  </a:solidFill>
                  <a:cs typeface="Arial" pitchFamily="34" charset="0"/>
                </a:rPr>
                <a:t>Even though we received a reduction in the expected states it was smaller than the increase in other states and has a worse wear rate. Since the bias is different now between each state, we had to find a more intelligent way to compare each state and analyze the effect each state could have on its neighbors.</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4" name="Table 3">
            <a:extLst>
              <a:ext uri="{FF2B5EF4-FFF2-40B4-BE49-F238E27FC236}">
                <a16:creationId xmlns:a16="http://schemas.microsoft.com/office/drawing/2014/main" id="{7DCD38FF-DC6D-4AE9-8CC5-984632FDD21B}"/>
              </a:ext>
            </a:extLst>
          </p:cNvPr>
          <p:cNvGraphicFramePr>
            <a:graphicFrameLocks noGrp="1"/>
          </p:cNvGraphicFramePr>
          <p:nvPr>
            <p:extLst>
              <p:ext uri="{D42A27DB-BD31-4B8C-83A1-F6EECF244321}">
                <p14:modId xmlns:p14="http://schemas.microsoft.com/office/powerpoint/2010/main" val="1423942315"/>
              </p:ext>
            </p:extLst>
          </p:nvPr>
        </p:nvGraphicFramePr>
        <p:xfrm>
          <a:off x="2723101" y="1577711"/>
          <a:ext cx="5021580" cy="1584960"/>
        </p:xfrm>
        <a:graphic>
          <a:graphicData uri="http://schemas.openxmlformats.org/drawingml/2006/table">
            <a:tbl>
              <a:tblPr firstRow="1" firstCol="1" bandRow="1">
                <a:tableStyleId>{5C22544A-7EE6-4342-B048-85BDC9FD1C3A}</a:tableStyleId>
              </a:tblPr>
              <a:tblGrid>
                <a:gridCol w="385445">
                  <a:extLst>
                    <a:ext uri="{9D8B030D-6E8A-4147-A177-3AD203B41FA5}">
                      <a16:colId xmlns:a16="http://schemas.microsoft.com/office/drawing/2014/main" val="1234698649"/>
                    </a:ext>
                  </a:extLst>
                </a:gridCol>
                <a:gridCol w="384810">
                  <a:extLst>
                    <a:ext uri="{9D8B030D-6E8A-4147-A177-3AD203B41FA5}">
                      <a16:colId xmlns:a16="http://schemas.microsoft.com/office/drawing/2014/main" val="2888110968"/>
                    </a:ext>
                  </a:extLst>
                </a:gridCol>
                <a:gridCol w="1370330">
                  <a:extLst>
                    <a:ext uri="{9D8B030D-6E8A-4147-A177-3AD203B41FA5}">
                      <a16:colId xmlns:a16="http://schemas.microsoft.com/office/drawing/2014/main" val="1846599365"/>
                    </a:ext>
                  </a:extLst>
                </a:gridCol>
                <a:gridCol w="385445">
                  <a:extLst>
                    <a:ext uri="{9D8B030D-6E8A-4147-A177-3AD203B41FA5}">
                      <a16:colId xmlns:a16="http://schemas.microsoft.com/office/drawing/2014/main" val="1375952280"/>
                    </a:ext>
                  </a:extLst>
                </a:gridCol>
                <a:gridCol w="384810">
                  <a:extLst>
                    <a:ext uri="{9D8B030D-6E8A-4147-A177-3AD203B41FA5}">
                      <a16:colId xmlns:a16="http://schemas.microsoft.com/office/drawing/2014/main" val="1766677033"/>
                    </a:ext>
                  </a:extLst>
                </a:gridCol>
                <a:gridCol w="1370330">
                  <a:extLst>
                    <a:ext uri="{9D8B030D-6E8A-4147-A177-3AD203B41FA5}">
                      <a16:colId xmlns:a16="http://schemas.microsoft.com/office/drawing/2014/main" val="1577698930"/>
                    </a:ext>
                  </a:extLst>
                </a:gridCol>
                <a:gridCol w="740410">
                  <a:extLst>
                    <a:ext uri="{9D8B030D-6E8A-4147-A177-3AD203B41FA5}">
                      <a16:colId xmlns:a16="http://schemas.microsoft.com/office/drawing/2014/main" val="2265868882"/>
                    </a:ext>
                  </a:extLst>
                </a:gridCol>
              </a:tblGrid>
              <a:tr h="198120">
                <a:tc gridSpan="3">
                  <a:txBody>
                    <a:bodyPr/>
                    <a:lstStyle/>
                    <a:p>
                      <a:pPr algn="ctr">
                        <a:lnSpc>
                          <a:spcPct val="107000"/>
                        </a:lnSpc>
                        <a:spcAft>
                          <a:spcPts val="800"/>
                        </a:spcAft>
                      </a:pPr>
                      <a:r>
                        <a:rPr lang="en-IL" sz="1100" dirty="0">
                          <a:effectLst/>
                        </a:rPr>
                        <a:t>Test3</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IL"/>
                    </a:p>
                  </a:txBody>
                  <a:tcPr/>
                </a:tc>
                <a:tc hMerge="1">
                  <a:txBody>
                    <a:bodyPr/>
                    <a:lstStyle/>
                    <a:p>
                      <a:endParaRPr lang="en-IL"/>
                    </a:p>
                  </a:txBody>
                  <a:tcPr/>
                </a:tc>
                <a:tc gridSpan="3">
                  <a:txBody>
                    <a:bodyPr/>
                    <a:lstStyle/>
                    <a:p>
                      <a:pPr algn="ctr">
                        <a:lnSpc>
                          <a:spcPct val="107000"/>
                        </a:lnSpc>
                        <a:spcAft>
                          <a:spcPts val="800"/>
                        </a:spcAft>
                      </a:pPr>
                      <a:r>
                        <a:rPr lang="en-IL" sz="1100">
                          <a:effectLst/>
                        </a:rPr>
                        <a:t>Test4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IL"/>
                    </a:p>
                  </a:txBody>
                  <a:tcPr/>
                </a:tc>
                <a:tc hMerge="1">
                  <a:txBody>
                    <a:bodyPr/>
                    <a:lstStyle/>
                    <a:p>
                      <a:endParaRPr lang="en-IL"/>
                    </a:p>
                  </a:txBody>
                  <a:tcPr/>
                </a:tc>
                <a:tc>
                  <a:txBody>
                    <a:bodyPr/>
                    <a:lstStyle/>
                    <a:p>
                      <a:endParaRPr lang="en-IL" sz="1100">
                        <a:effectLst/>
                        <a:latin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25901626"/>
                  </a:ext>
                </a:extLst>
              </a:tr>
              <a:tr h="198120">
                <a:tc>
                  <a:txBody>
                    <a:bodyPr/>
                    <a:lstStyle/>
                    <a:p>
                      <a:pPr>
                        <a:lnSpc>
                          <a:spcPct val="107000"/>
                        </a:lnSpc>
                        <a:spcAft>
                          <a:spcPts val="800"/>
                        </a:spcAft>
                      </a:pPr>
                      <a:r>
                        <a:rPr lang="en-IL" sz="1100">
                          <a:effectLst/>
                        </a:rPr>
                        <a:t>s1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errors</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s2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1100">
                          <a:effectLst/>
                        </a:rPr>
                        <a:t>diff</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8971730"/>
                  </a:ext>
                </a:extLst>
              </a:tr>
              <a:tr h="198120">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2226947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3679791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-1452844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53892821"/>
                  </a:ext>
                </a:extLst>
              </a:tr>
              <a:tr h="198120">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1261783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1945263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-683480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58199471"/>
                  </a:ext>
                </a:extLst>
              </a:tr>
              <a:tr h="198120">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508532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943956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-435424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85817623"/>
                  </a:ext>
                </a:extLst>
              </a:tr>
              <a:tr h="198120">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7457347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5989268</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1468079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17259330"/>
                  </a:ext>
                </a:extLst>
              </a:tr>
              <a:tr h="198120">
                <a:tc>
                  <a:txBody>
                    <a:bodyPr/>
                    <a:lstStyle/>
                    <a:p>
                      <a:pPr algn="r">
                        <a:lnSpc>
                          <a:spcPct val="107000"/>
                        </a:lnSpc>
                        <a:spcAft>
                          <a:spcPts val="800"/>
                        </a:spcAft>
                      </a:pPr>
                      <a:r>
                        <a:rPr lang="en-IL" sz="11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4524725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3285201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1239524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27371054"/>
                  </a:ext>
                </a:extLst>
              </a:tr>
              <a:tr h="198120">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3189950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a:effectLst/>
                        </a:rPr>
                        <a:t>2379709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100" dirty="0">
                          <a:effectLst/>
                        </a:rPr>
                        <a:t>810241</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54027567"/>
                  </a:ext>
                </a:extLst>
              </a:tr>
            </a:tbl>
          </a:graphicData>
        </a:graphic>
      </p:graphicFrame>
    </p:spTree>
    <p:extLst>
      <p:ext uri="{BB962C8B-B14F-4D97-AF65-F5344CB8AC3E}">
        <p14:creationId xmlns:p14="http://schemas.microsoft.com/office/powerpoint/2010/main" val="328593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125193"/>
            <a:chOff x="3687661" y="1203598"/>
            <a:chExt cx="2352959" cy="112519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307777"/>
            </a:xfrm>
            <a:prstGeom prst="rect">
              <a:avLst/>
            </a:prstGeom>
            <a:noFill/>
          </p:spPr>
          <p:txBody>
            <a:bodyPr wrap="square" rtlCol="0">
              <a:spAutoFit/>
            </a:bodyPr>
            <a:lstStyle/>
            <a:p>
              <a:r>
                <a:rPr lang="en-US" altLang="ko-KR" sz="1400" b="1" dirty="0">
                  <a:solidFill>
                    <a:schemeClr val="accent3"/>
                  </a:solidFill>
                  <a:cs typeface="Arial" pitchFamily="34" charset="0"/>
                </a:rPr>
                <a:t>So, to understand the results better we created a graph of the BER per state: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0B6506A-41A4-43C3-9D5E-19D97535CD11}"/>
                  </a:ext>
                </a:extLst>
              </p:cNvPr>
              <p:cNvSpPr txBox="1"/>
              <p:nvPr/>
            </p:nvSpPr>
            <p:spPr>
              <a:xfrm>
                <a:off x="6660232" y="2571750"/>
                <a:ext cx="2641267" cy="6140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L" i="1" smtClean="0">
                              <a:solidFill>
                                <a:srgbClr val="836967"/>
                              </a:solidFill>
                              <a:latin typeface="Cambria Math" panose="02040503050406030204" pitchFamily="18" charset="0"/>
                            </a:rPr>
                          </m:ctrlPr>
                        </m:fPr>
                        <m:num>
                          <m:r>
                            <a:rPr lang="en-IL" i="1">
                              <a:latin typeface="Cambria Math" panose="02040503050406030204" pitchFamily="18" charset="0"/>
                            </a:rPr>
                            <m:t>𝑒𝑟𝑟𝑜𝑟𝑠</m:t>
                          </m:r>
                        </m:num>
                        <m:den>
                          <m:r>
                            <a:rPr lang="en-IL" i="1">
                              <a:latin typeface="Cambria Math" panose="02040503050406030204" pitchFamily="18" charset="0"/>
                            </a:rPr>
                            <m:t>𝑐𝑒𝑙𝑙𝑠</m:t>
                          </m:r>
                          <m:r>
                            <a:rPr lang="en-IL" i="0">
                              <a:latin typeface="Cambria Math" panose="02040503050406030204" pitchFamily="18" charset="0"/>
                            </a:rPr>
                            <m:t>∗</m:t>
                          </m:r>
                          <m:r>
                            <a:rPr lang="en-IL" i="1">
                              <a:latin typeface="Cambria Math" panose="02040503050406030204" pitchFamily="18" charset="0"/>
                            </a:rPr>
                            <m:t>𝑐𝑦𝑐𝑙𝑒𝑠</m:t>
                          </m:r>
                          <m:r>
                            <a:rPr lang="en-IL" i="0">
                              <a:latin typeface="Cambria Math" panose="02040503050406030204" pitchFamily="18" charset="0"/>
                            </a:rPr>
                            <m:t>∗</m:t>
                          </m:r>
                          <m:r>
                            <a:rPr lang="en-IL" i="1">
                              <a:latin typeface="Cambria Math" panose="02040503050406030204" pitchFamily="18" charset="0"/>
                            </a:rPr>
                            <m:t>𝑏𝑖𝑎𝑠</m:t>
                          </m:r>
                        </m:den>
                      </m:f>
                    </m:oMath>
                  </m:oMathPara>
                </a14:m>
                <a:endParaRPr lang="en-IL" dirty="0"/>
              </a:p>
            </p:txBody>
          </p:sp>
        </mc:Choice>
        <mc:Fallback>
          <p:sp>
            <p:nvSpPr>
              <p:cNvPr id="12" name="TextBox 11">
                <a:extLst>
                  <a:ext uri="{FF2B5EF4-FFF2-40B4-BE49-F238E27FC236}">
                    <a16:creationId xmlns:a16="http://schemas.microsoft.com/office/drawing/2014/main" id="{C0B6506A-41A4-43C3-9D5E-19D97535CD11}"/>
                  </a:ext>
                </a:extLst>
              </p:cNvPr>
              <p:cNvSpPr txBox="1">
                <a:spLocks noRot="1" noChangeAspect="1" noMove="1" noResize="1" noEditPoints="1" noAdjustHandles="1" noChangeArrowheads="1" noChangeShapeType="1" noTextEdit="1"/>
              </p:cNvSpPr>
              <p:nvPr/>
            </p:nvSpPr>
            <p:spPr>
              <a:xfrm>
                <a:off x="6660232" y="2571750"/>
                <a:ext cx="2641267" cy="614014"/>
              </a:xfrm>
              <a:prstGeom prst="rect">
                <a:avLst/>
              </a:prstGeom>
              <a:blipFill>
                <a:blip r:embed="rId2"/>
                <a:stretch>
                  <a:fillRect/>
                </a:stretch>
              </a:blipFill>
            </p:spPr>
            <p:txBody>
              <a:bodyPr/>
              <a:lstStyle/>
              <a:p>
                <a:r>
                  <a:rPr lang="en-IL">
                    <a:noFill/>
                  </a:rPr>
                  <a:t> </a:t>
                </a:r>
              </a:p>
            </p:txBody>
          </p:sp>
        </mc:Fallback>
      </mc:AlternateContent>
      <p:graphicFrame>
        <p:nvGraphicFramePr>
          <p:cNvPr id="15" name="Chart 14">
            <a:extLst>
              <a:ext uri="{FF2B5EF4-FFF2-40B4-BE49-F238E27FC236}">
                <a16:creationId xmlns:a16="http://schemas.microsoft.com/office/drawing/2014/main" id="{FC6BB6DE-5AFC-4466-95B4-7E7A1DCF33C8}"/>
              </a:ext>
            </a:extLst>
          </p:cNvPr>
          <p:cNvGraphicFramePr/>
          <p:nvPr>
            <p:extLst>
              <p:ext uri="{D42A27DB-BD31-4B8C-83A1-F6EECF244321}">
                <p14:modId xmlns:p14="http://schemas.microsoft.com/office/powerpoint/2010/main" val="2050809203"/>
              </p:ext>
            </p:extLst>
          </p:nvPr>
        </p:nvGraphicFramePr>
        <p:xfrm>
          <a:off x="1619672" y="1707654"/>
          <a:ext cx="5234334" cy="26171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56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785104"/>
            <a:chOff x="3687661" y="1203598"/>
            <a:chExt cx="2352959" cy="1785104"/>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1169551"/>
            </a:xfrm>
            <a:prstGeom prst="rect">
              <a:avLst/>
            </a:prstGeom>
            <a:noFill/>
          </p:spPr>
          <p:txBody>
            <a:bodyPr wrap="square" rtlCol="0">
              <a:spAutoFit/>
            </a:bodyPr>
            <a:lstStyle/>
            <a:p>
              <a:r>
                <a:rPr lang="en-US" altLang="ko-KR" sz="1400" b="1" dirty="0">
                  <a:solidFill>
                    <a:schemeClr val="accent3"/>
                  </a:solidFill>
                  <a:cs typeface="Arial" pitchFamily="34" charset="0"/>
                </a:rPr>
                <a:t>Strangely enough we saw an increase in the BER in state 5 even thought the Bias was dropped on that state. So, we decided to run an additional test while doubling the bias on state 5 &amp; 6 and reducing on stats 2 &amp; 3 so to create an extreme scenario so to find the correct graph to analyze the results. This is how we arrive at test 5:</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6" name="Picture 15">
            <a:extLst>
              <a:ext uri="{FF2B5EF4-FFF2-40B4-BE49-F238E27FC236}">
                <a16:creationId xmlns:a16="http://schemas.microsoft.com/office/drawing/2014/main" id="{CBAC929C-3969-4926-A30D-345A8644C901}"/>
              </a:ext>
            </a:extLst>
          </p:cNvPr>
          <p:cNvPicPr/>
          <p:nvPr/>
        </p:nvPicPr>
        <p:blipFill>
          <a:blip r:embed="rId2">
            <a:extLst>
              <a:ext uri="{28A0092B-C50C-407E-A947-70E740481C1C}">
                <a14:useLocalDpi xmlns:a14="http://schemas.microsoft.com/office/drawing/2010/main" val="0"/>
              </a:ext>
            </a:extLst>
          </a:blip>
          <a:stretch>
            <a:fillRect/>
          </a:stretch>
        </p:blipFill>
        <p:spPr>
          <a:xfrm>
            <a:off x="1619672" y="2341397"/>
            <a:ext cx="4045585" cy="2740660"/>
          </a:xfrm>
          <a:prstGeom prst="rect">
            <a:avLst/>
          </a:prstGeom>
        </p:spPr>
      </p:pic>
      <p:graphicFrame>
        <p:nvGraphicFramePr>
          <p:cNvPr id="2" name="Table 1">
            <a:extLst>
              <a:ext uri="{FF2B5EF4-FFF2-40B4-BE49-F238E27FC236}">
                <a16:creationId xmlns:a16="http://schemas.microsoft.com/office/drawing/2014/main" id="{F49A62EC-9164-4D56-B3AD-F68AA9EB8FAE}"/>
              </a:ext>
            </a:extLst>
          </p:cNvPr>
          <p:cNvGraphicFramePr>
            <a:graphicFrameLocks noGrp="1"/>
          </p:cNvGraphicFramePr>
          <p:nvPr>
            <p:extLst>
              <p:ext uri="{D42A27DB-BD31-4B8C-83A1-F6EECF244321}">
                <p14:modId xmlns:p14="http://schemas.microsoft.com/office/powerpoint/2010/main" val="1810987910"/>
              </p:ext>
            </p:extLst>
          </p:nvPr>
        </p:nvGraphicFramePr>
        <p:xfrm>
          <a:off x="6207459" y="2896559"/>
          <a:ext cx="2614930" cy="1596771"/>
        </p:xfrm>
        <a:graphic>
          <a:graphicData uri="http://schemas.openxmlformats.org/drawingml/2006/table">
            <a:tbl>
              <a:tblPr firstRow="1" firstCol="1" bandRow="1">
                <a:tableStyleId>{5C22544A-7EE6-4342-B048-85BDC9FD1C3A}</a:tableStyleId>
              </a:tblPr>
              <a:tblGrid>
                <a:gridCol w="517525">
                  <a:extLst>
                    <a:ext uri="{9D8B030D-6E8A-4147-A177-3AD203B41FA5}">
                      <a16:colId xmlns:a16="http://schemas.microsoft.com/office/drawing/2014/main" val="2877996711"/>
                    </a:ext>
                  </a:extLst>
                </a:gridCol>
                <a:gridCol w="535940">
                  <a:extLst>
                    <a:ext uri="{9D8B030D-6E8A-4147-A177-3AD203B41FA5}">
                      <a16:colId xmlns:a16="http://schemas.microsoft.com/office/drawing/2014/main" val="1602593936"/>
                    </a:ext>
                  </a:extLst>
                </a:gridCol>
                <a:gridCol w="521970">
                  <a:extLst>
                    <a:ext uri="{9D8B030D-6E8A-4147-A177-3AD203B41FA5}">
                      <a16:colId xmlns:a16="http://schemas.microsoft.com/office/drawing/2014/main" val="3246774844"/>
                    </a:ext>
                  </a:extLst>
                </a:gridCol>
                <a:gridCol w="521970">
                  <a:extLst>
                    <a:ext uri="{9D8B030D-6E8A-4147-A177-3AD203B41FA5}">
                      <a16:colId xmlns:a16="http://schemas.microsoft.com/office/drawing/2014/main" val="3944322142"/>
                    </a:ext>
                  </a:extLst>
                </a:gridCol>
                <a:gridCol w="517525">
                  <a:extLst>
                    <a:ext uri="{9D8B030D-6E8A-4147-A177-3AD203B41FA5}">
                      <a16:colId xmlns:a16="http://schemas.microsoft.com/office/drawing/2014/main" val="438277944"/>
                    </a:ext>
                  </a:extLst>
                </a:gridCol>
              </a:tblGrid>
              <a:tr h="151130">
                <a:tc>
                  <a:txBody>
                    <a:bodyPr/>
                    <a:lstStyle/>
                    <a:p>
                      <a:pPr>
                        <a:lnSpc>
                          <a:spcPct val="107000"/>
                        </a:lnSpc>
                        <a:spcAft>
                          <a:spcPts val="800"/>
                        </a:spcAft>
                      </a:pPr>
                      <a:r>
                        <a:rPr lang="en-US" sz="900">
                          <a:effectLst/>
                        </a:rPr>
                        <a:t>State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Baseline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Test4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Test5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929098709"/>
                  </a:ext>
                </a:extLst>
              </a:tr>
              <a:tr h="163830">
                <a:tc>
                  <a:txBody>
                    <a:bodyPr/>
                    <a:lstStyle/>
                    <a:p>
                      <a:pPr>
                        <a:lnSpc>
                          <a:spcPct val="107000"/>
                        </a:lnSpc>
                        <a:spcAft>
                          <a:spcPts val="800"/>
                        </a:spcAft>
                      </a:pPr>
                      <a:r>
                        <a:rPr lang="en-US" sz="9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0.175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0.225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37367000"/>
                  </a:ext>
                </a:extLst>
              </a:tr>
              <a:tr h="163830">
                <a:tc>
                  <a:txBody>
                    <a:bodyPr/>
                    <a:lstStyle/>
                    <a:p>
                      <a:pPr>
                        <a:lnSpc>
                          <a:spcPct val="107000"/>
                        </a:lnSpc>
                        <a:spcAft>
                          <a:spcPts val="800"/>
                        </a:spcAft>
                      </a:pPr>
                      <a:r>
                        <a:rPr lang="en-US" sz="9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0.225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7468264"/>
                  </a:ext>
                </a:extLst>
              </a:tr>
              <a:tr h="163830">
                <a:tc>
                  <a:txBody>
                    <a:bodyPr/>
                    <a:lstStyle/>
                    <a:p>
                      <a:pPr>
                        <a:lnSpc>
                          <a:spcPct val="107000"/>
                        </a:lnSpc>
                        <a:spcAft>
                          <a:spcPts val="800"/>
                        </a:spcAft>
                      </a:pPr>
                      <a:r>
                        <a:rPr lang="en-US" sz="9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0.2</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5786840"/>
                  </a:ext>
                </a:extLst>
              </a:tr>
              <a:tr h="163830">
                <a:tc>
                  <a:txBody>
                    <a:bodyPr/>
                    <a:lstStyle/>
                    <a:p>
                      <a:pPr>
                        <a:lnSpc>
                          <a:spcPct val="107000"/>
                        </a:lnSpc>
                        <a:spcAft>
                          <a:spcPts val="800"/>
                        </a:spcAft>
                      </a:pPr>
                      <a:r>
                        <a:rPr lang="en-US" sz="9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0.125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55718848"/>
                  </a:ext>
                </a:extLst>
              </a:tr>
              <a:tr h="163830">
                <a:tc>
                  <a:txBody>
                    <a:bodyPr/>
                    <a:lstStyle/>
                    <a:p>
                      <a:pPr>
                        <a:lnSpc>
                          <a:spcPct val="107000"/>
                        </a:lnSpc>
                        <a:spcAft>
                          <a:spcPts val="800"/>
                        </a:spcAft>
                      </a:pPr>
                      <a:r>
                        <a:rPr lang="en-US" sz="9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0.125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0.1</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67864439"/>
                  </a:ext>
                </a:extLst>
              </a:tr>
              <a:tr h="163830">
                <a:tc>
                  <a:txBody>
                    <a:bodyPr/>
                    <a:lstStyle/>
                    <a:p>
                      <a:pPr>
                        <a:lnSpc>
                          <a:spcPct val="107000"/>
                        </a:lnSpc>
                        <a:spcAft>
                          <a:spcPts val="800"/>
                        </a:spcAft>
                      </a:pPr>
                      <a:r>
                        <a:rPr lang="en-US" sz="9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0.05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7874289"/>
                  </a:ext>
                </a:extLst>
              </a:tr>
              <a:tr h="163830">
                <a:tc>
                  <a:txBody>
                    <a:bodyPr/>
                    <a:lstStyle/>
                    <a:p>
                      <a:pPr>
                        <a:lnSpc>
                          <a:spcPct val="107000"/>
                        </a:lnSpc>
                        <a:spcAft>
                          <a:spcPts val="800"/>
                        </a:spcAft>
                      </a:pPr>
                      <a:r>
                        <a:rPr lang="en-US" sz="9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0.075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49694049"/>
                  </a:ext>
                </a:extLst>
              </a:tr>
              <a:tr h="163830">
                <a:tc>
                  <a:txBody>
                    <a:bodyPr/>
                    <a:lstStyle/>
                    <a:p>
                      <a:pPr>
                        <a:lnSpc>
                          <a:spcPct val="107000"/>
                        </a:lnSpc>
                        <a:spcAft>
                          <a:spcPts val="800"/>
                        </a:spcAft>
                      </a:pPr>
                      <a:r>
                        <a:rPr lang="en-US" sz="9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B050"/>
                          </a:solidFill>
                          <a:effectLst/>
                        </a:rPr>
                        <a:t>0.025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0070C0"/>
                          </a:solidFill>
                          <a:effectLst/>
                        </a:rPr>
                        <a:t>0.025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95336212"/>
                  </a:ext>
                </a:extLst>
              </a:tr>
            </a:tbl>
          </a:graphicData>
        </a:graphic>
      </p:graphicFrame>
    </p:spTree>
    <p:extLst>
      <p:ext uri="{BB962C8B-B14F-4D97-AF65-F5344CB8AC3E}">
        <p14:creationId xmlns:p14="http://schemas.microsoft.com/office/powerpoint/2010/main" val="71917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138773"/>
            <a:chOff x="3687661" y="1203598"/>
            <a:chExt cx="2352959" cy="113877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523220"/>
            </a:xfrm>
            <a:prstGeom prst="rect">
              <a:avLst/>
            </a:prstGeom>
            <a:noFill/>
          </p:spPr>
          <p:txBody>
            <a:bodyPr wrap="square" rtlCol="0">
              <a:spAutoFit/>
            </a:bodyPr>
            <a:lstStyle/>
            <a:p>
              <a:r>
                <a:rPr lang="en-US" altLang="ko-KR" sz="1400" b="1" dirty="0">
                  <a:solidFill>
                    <a:schemeClr val="accent3"/>
                  </a:solidFill>
                  <a:cs typeface="Arial" pitchFamily="34" charset="0"/>
                </a:rPr>
                <a:t>The results of test 5 were much worse than test4. We generated the BER graph but saw that the BER on state 5 has decreased even though we double the bias. </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2" name="Chart 11">
            <a:extLst>
              <a:ext uri="{FF2B5EF4-FFF2-40B4-BE49-F238E27FC236}">
                <a16:creationId xmlns:a16="http://schemas.microsoft.com/office/drawing/2014/main" id="{FC6BB6DE-5AFC-4466-95B4-7E7A1DCF33C8}"/>
              </a:ext>
            </a:extLst>
          </p:cNvPr>
          <p:cNvGraphicFramePr/>
          <p:nvPr>
            <p:extLst>
              <p:ext uri="{D42A27DB-BD31-4B8C-83A1-F6EECF244321}">
                <p14:modId xmlns:p14="http://schemas.microsoft.com/office/powerpoint/2010/main" val="3462887062"/>
              </p:ext>
            </p:extLst>
          </p:nvPr>
        </p:nvGraphicFramePr>
        <p:xfrm>
          <a:off x="2675244" y="1834867"/>
          <a:ext cx="5414010" cy="28251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759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354217"/>
            <a:chOff x="3687661" y="1203598"/>
            <a:chExt cx="2352959" cy="135421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738664"/>
            </a:xfrm>
            <a:prstGeom prst="rect">
              <a:avLst/>
            </a:prstGeom>
            <a:noFill/>
          </p:spPr>
          <p:txBody>
            <a:bodyPr wrap="square" rtlCol="0">
              <a:spAutoFit/>
            </a:bodyPr>
            <a:lstStyle/>
            <a:p>
              <a:r>
                <a:rPr lang="en-US" altLang="ko-KR" sz="1400" b="1" dirty="0">
                  <a:solidFill>
                    <a:schemeClr val="accent3"/>
                  </a:solidFill>
                  <a:cs typeface="Arial" pitchFamily="34" charset="0"/>
                </a:rPr>
                <a:t>It was clear a different graph is needed. We noticed that we only multiplied the denominator with the bias while also the errors were affected by the bias chosen. So, we generated a new graph displaying the true BER per state: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1581692477"/>
              </p:ext>
            </p:extLst>
          </p:nvPr>
        </p:nvGraphicFramePr>
        <p:xfrm>
          <a:off x="2990285" y="1903578"/>
          <a:ext cx="4783927" cy="267240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B739457-92AD-49BE-9A15-1570B3C02FAD}"/>
                  </a:ext>
                </a:extLst>
              </p:cNvPr>
              <p:cNvSpPr txBox="1"/>
              <p:nvPr/>
            </p:nvSpPr>
            <p:spPr>
              <a:xfrm>
                <a:off x="1619672" y="4575979"/>
                <a:ext cx="3096344" cy="5381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IL" sz="1400" i="1" smtClean="0">
                              <a:solidFill>
                                <a:srgbClr val="836967"/>
                              </a:solidFill>
                              <a:latin typeface="Cambria Math" panose="02040503050406030204" pitchFamily="18" charset="0"/>
                            </a:rPr>
                          </m:ctrlPr>
                        </m:fPr>
                        <m:num>
                          <m:r>
                            <a:rPr lang="en-IL" sz="1400" i="1">
                              <a:latin typeface="Cambria Math" panose="02040503050406030204" pitchFamily="18" charset="0"/>
                            </a:rPr>
                            <m:t>𝑒𝑟𝑟𝑜𝑟𝑠</m:t>
                          </m:r>
                          <m:r>
                            <a:rPr lang="en-IL" sz="1400" i="0">
                              <a:latin typeface="Cambria Math" panose="02040503050406030204" pitchFamily="18" charset="0"/>
                            </a:rPr>
                            <m:t>∗</m:t>
                          </m:r>
                          <m:r>
                            <a:rPr lang="en-IL" sz="1400" i="1">
                              <a:latin typeface="Cambria Math" panose="02040503050406030204" pitchFamily="18" charset="0"/>
                            </a:rPr>
                            <m:t>𝑏𝑖𝑎𝑠</m:t>
                          </m:r>
                        </m:num>
                        <m:den>
                          <m:r>
                            <a:rPr lang="en-IL" sz="1400" i="1">
                              <a:latin typeface="Cambria Math" panose="02040503050406030204" pitchFamily="18" charset="0"/>
                            </a:rPr>
                            <m:t>𝑐𝑒𝑙𝑙𝑠</m:t>
                          </m:r>
                          <m:r>
                            <a:rPr lang="en-IL" sz="1400" i="0">
                              <a:latin typeface="Cambria Math" panose="02040503050406030204" pitchFamily="18" charset="0"/>
                            </a:rPr>
                            <m:t>∗</m:t>
                          </m:r>
                          <m:r>
                            <a:rPr lang="en-IL" sz="1400" i="1">
                              <a:latin typeface="Cambria Math" panose="02040503050406030204" pitchFamily="18" charset="0"/>
                            </a:rPr>
                            <m:t>𝑐𝑦𝑐𝑙𝑒𝑠</m:t>
                          </m:r>
                          <m:r>
                            <a:rPr lang="en-IL" sz="1400" i="0">
                              <a:latin typeface="Cambria Math" panose="02040503050406030204" pitchFamily="18" charset="0"/>
                            </a:rPr>
                            <m:t>∗</m:t>
                          </m:r>
                          <m:r>
                            <a:rPr lang="en-IL" sz="1400" i="1">
                              <a:latin typeface="Cambria Math" panose="02040503050406030204" pitchFamily="18" charset="0"/>
                            </a:rPr>
                            <m:t>𝑏𝑖𝑎𝑠</m:t>
                          </m:r>
                        </m:den>
                      </m:f>
                      <m:r>
                        <a:rPr lang="en-IL" sz="1400" i="0">
                          <a:latin typeface="Cambria Math" panose="02040503050406030204" pitchFamily="18" charset="0"/>
                        </a:rPr>
                        <m:t>=</m:t>
                      </m:r>
                      <m:f>
                        <m:fPr>
                          <m:ctrlPr>
                            <a:rPr lang="en-IL" sz="1400" i="1">
                              <a:solidFill>
                                <a:srgbClr val="836967"/>
                              </a:solidFill>
                              <a:latin typeface="Cambria Math" panose="02040503050406030204" pitchFamily="18" charset="0"/>
                            </a:rPr>
                          </m:ctrlPr>
                        </m:fPr>
                        <m:num>
                          <m:r>
                            <a:rPr lang="en-IL" sz="1400" i="1">
                              <a:latin typeface="Cambria Math" panose="02040503050406030204" pitchFamily="18" charset="0"/>
                            </a:rPr>
                            <m:t>𝑒𝑟𝑟𝑜𝑟𝑠</m:t>
                          </m:r>
                        </m:num>
                        <m:den>
                          <m:r>
                            <a:rPr lang="en-IL" sz="1400" i="1">
                              <a:latin typeface="Cambria Math" panose="02040503050406030204" pitchFamily="18" charset="0"/>
                            </a:rPr>
                            <m:t>𝑐𝑒𝑙𝑙𝑠</m:t>
                          </m:r>
                          <m:r>
                            <a:rPr lang="en-IL" sz="1400" i="0">
                              <a:latin typeface="Cambria Math" panose="02040503050406030204" pitchFamily="18" charset="0"/>
                            </a:rPr>
                            <m:t>∗</m:t>
                          </m:r>
                          <m:r>
                            <a:rPr lang="en-IL" sz="1400" i="1">
                              <a:latin typeface="Cambria Math" panose="02040503050406030204" pitchFamily="18" charset="0"/>
                            </a:rPr>
                            <m:t>𝑐𝑦𝑐𝑙𝑒𝑠</m:t>
                          </m:r>
                        </m:den>
                      </m:f>
                    </m:oMath>
                  </m:oMathPara>
                </a14:m>
                <a:endParaRPr lang="en-IL" sz="1400" dirty="0"/>
              </a:p>
            </p:txBody>
          </p:sp>
        </mc:Choice>
        <mc:Fallback>
          <p:sp>
            <p:nvSpPr>
              <p:cNvPr id="16" name="TextBox 15">
                <a:extLst>
                  <a:ext uri="{FF2B5EF4-FFF2-40B4-BE49-F238E27FC236}">
                    <a16:creationId xmlns:a16="http://schemas.microsoft.com/office/drawing/2014/main" id="{8B739457-92AD-49BE-9A15-1570B3C02FAD}"/>
                  </a:ext>
                </a:extLst>
              </p:cNvPr>
              <p:cNvSpPr txBox="1">
                <a:spLocks noRot="1" noChangeAspect="1" noMove="1" noResize="1" noEditPoints="1" noAdjustHandles="1" noChangeArrowheads="1" noChangeShapeType="1" noTextEdit="1"/>
              </p:cNvSpPr>
              <p:nvPr/>
            </p:nvSpPr>
            <p:spPr>
              <a:xfrm>
                <a:off x="1619672" y="4575979"/>
                <a:ext cx="3096344" cy="538161"/>
              </a:xfrm>
              <a:prstGeom prst="rect">
                <a:avLst/>
              </a:prstGeom>
              <a:blipFill>
                <a:blip r:embed="rId3"/>
                <a:stretch>
                  <a:fillRect b="-3261"/>
                </a:stretch>
              </a:blipFill>
            </p:spPr>
            <p:txBody>
              <a:bodyPr/>
              <a:lstStyle/>
              <a:p>
                <a:r>
                  <a:rPr lang="en-IL">
                    <a:noFill/>
                  </a:rPr>
                  <a:t> </a:t>
                </a:r>
              </a:p>
            </p:txBody>
          </p:sp>
        </mc:Fallback>
      </mc:AlternateContent>
    </p:spTree>
    <p:extLst>
      <p:ext uri="{BB962C8B-B14F-4D97-AF65-F5344CB8AC3E}">
        <p14:creationId xmlns:p14="http://schemas.microsoft.com/office/powerpoint/2010/main" val="259025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Challenging the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4585871"/>
            <a:chOff x="3687661" y="1203598"/>
            <a:chExt cx="2352959" cy="4585871"/>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3970318"/>
            </a:xfrm>
            <a:prstGeom prst="rect">
              <a:avLst/>
            </a:prstGeom>
            <a:noFill/>
          </p:spPr>
          <p:txBody>
            <a:bodyPr wrap="square" rtlCol="0">
              <a:spAutoFit/>
            </a:bodyPr>
            <a:lstStyle/>
            <a:p>
              <a:r>
                <a:rPr lang="en-US" altLang="ko-KR" sz="1400" b="1" dirty="0">
                  <a:solidFill>
                    <a:schemeClr val="accent3"/>
                  </a:solidFill>
                  <a:cs typeface="Arial" pitchFamily="34" charset="0"/>
                </a:rPr>
                <a:t>You can see straight away that the BER in reversed on state 5 and we see why we received an increase in test5 compared to test 4 &amp; test 3.</a:t>
              </a:r>
            </a:p>
            <a:p>
              <a:r>
                <a:rPr lang="en-US" altLang="ko-KR" sz="1400" b="1" dirty="0">
                  <a:solidFill>
                    <a:schemeClr val="accent3"/>
                  </a:solidFill>
                  <a:cs typeface="Arial" pitchFamily="34" charset="0"/>
                </a:rPr>
                <a:t>Let’s look at the graph again while removing the Baseline to see more clearly the differences between the tests:</a:t>
              </a: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r>
                <a:rPr lang="en-US" altLang="ko-KR" sz="1400" b="1" dirty="0">
                  <a:solidFill>
                    <a:schemeClr val="accent3"/>
                  </a:solidFill>
                  <a:cs typeface="Arial" pitchFamily="34" charset="0"/>
                </a:rPr>
                <a:t>Since this test wasn’t successful, we decided to revisit our new approach by comparing the bias levels to our ‘BER per state’ graph to understand the impact of each bias number to the chips wear.</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2" name="Chart 11">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2729912846"/>
              </p:ext>
            </p:extLst>
          </p:nvPr>
        </p:nvGraphicFramePr>
        <p:xfrm>
          <a:off x="1972081" y="2125677"/>
          <a:ext cx="3329940" cy="20726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91EB5BFD-A5AB-425A-A727-DB18BC718CEA}"/>
              </a:ext>
            </a:extLst>
          </p:cNvPr>
          <p:cNvGraphicFramePr/>
          <p:nvPr>
            <p:extLst>
              <p:ext uri="{D42A27DB-BD31-4B8C-83A1-F6EECF244321}">
                <p14:modId xmlns:p14="http://schemas.microsoft.com/office/powerpoint/2010/main" val="379417816"/>
              </p:ext>
            </p:extLst>
          </p:nvPr>
        </p:nvGraphicFramePr>
        <p:xfrm>
          <a:off x="5425868" y="2135683"/>
          <a:ext cx="3307080" cy="20726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608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Introduction</a:t>
            </a:r>
          </a:p>
        </p:txBody>
      </p:sp>
      <p:grpSp>
        <p:nvGrpSpPr>
          <p:cNvPr id="8" name="Group 7"/>
          <p:cNvGrpSpPr/>
          <p:nvPr/>
        </p:nvGrpSpPr>
        <p:grpSpPr>
          <a:xfrm>
            <a:off x="1907704" y="483518"/>
            <a:ext cx="6652377" cy="4449180"/>
            <a:chOff x="3687661" y="1203598"/>
            <a:chExt cx="2252491" cy="4449180"/>
          </a:xfrm>
        </p:grpSpPr>
        <p:sp>
          <p:nvSpPr>
            <p:cNvPr id="9" name="TextBox 8"/>
            <p:cNvSpPr txBox="1"/>
            <p:nvPr/>
          </p:nvSpPr>
          <p:spPr>
            <a:xfrm>
              <a:off x="3687661" y="2051792"/>
              <a:ext cx="2252491" cy="360098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Flash-based storage has become the standard storage in computing devices today. It has become popular thanks to its fast-random access, light weight, low energy consumption, and increasingly large capacity. However, flash memories have a much shorter lifespan than other storage devices. Furthermore, to modify a single page in a block the entire block must be erased and programmed over again. Each such program and erase (P/E) cycle wears the pages and increases their bit error rate (BER), up to the point where they can no longer be used reliably. A flash chip’s lifetime is measured by the number of P/E cycles its blocks can endure before reaching the critical BER level.</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There are several approaches to extend the lifespan of an SSD device. One of the approaches is primarily done by protecting the data written in each flash page by an error correction code (ECC). The redundancy bits required for this code are stored in the page’s spare area. The number of bit errors the code can correct can be increased by increasing the size of the spare area and by employing stronger and more efficient codes, such as BCH and LDPC. In general, the spare-area size is determined by the expected BER at the end of the chip’s lifetime. As a result, the ECC is stronger than what is necessary when the chip is still ‘young’. Previous studies proposed to implement a weaker ECC in the beginning of the chip’s lifetime to reduce flash read and write latencies. Alternatively, the unused bits in the spare area can be leveraged to implement specialized codes that allow rewriting flash pages without erasing them first.</a:t>
              </a: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Introduction</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307777"/>
            </a:xfrm>
            <a:prstGeom prst="rect">
              <a:avLst/>
            </a:prstGeom>
            <a:noFill/>
          </p:spPr>
          <p:txBody>
            <a:bodyPr wrap="square" rtlCol="0">
              <a:spAutoFit/>
            </a:bodyPr>
            <a:lstStyle/>
            <a:p>
              <a:endParaRPr lang="ko-KR" altLang="en-US"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079078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Rethinking the new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2646878"/>
            <a:chOff x="3687661" y="1203598"/>
            <a:chExt cx="2352959" cy="2646878"/>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2031325"/>
            </a:xfrm>
            <a:prstGeom prst="rect">
              <a:avLst/>
            </a:prstGeom>
            <a:noFill/>
          </p:spPr>
          <p:txBody>
            <a:bodyPr wrap="square" rtlCol="0">
              <a:spAutoFit/>
            </a:bodyPr>
            <a:lstStyle/>
            <a:p>
              <a:r>
                <a:rPr lang="en-US" altLang="ko-KR" sz="1400" b="1" dirty="0">
                  <a:solidFill>
                    <a:schemeClr val="accent3"/>
                  </a:solidFill>
                  <a:cs typeface="Arial" pitchFamily="34" charset="0"/>
                </a:rPr>
                <a:t>The assumption of test 3 was just to take a linear bias with a decrease of 0.025 between each state and a drop of 0.05 between state 3 &amp; 4. The assumption is that the higher voltage affects the BER of the TLC chip in an ascending order. Comparing the bias graph to the BER we can see that the V curve between states 7 to 5 (seen in yellow in the graph below) is ignored completely by the bias in test3 (and test 1 &amp; 2) as seen in the “Test3 Bias” graph. Assuming state 5 &amp; 6 have a similar wear affect it might make sense. But if the ware affect isn’t according to an ascending order, we propose a test like test 3 with only a “V curve” between states 5 to 7 biases.</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Table 1">
            <a:extLst>
              <a:ext uri="{FF2B5EF4-FFF2-40B4-BE49-F238E27FC236}">
                <a16:creationId xmlns:a16="http://schemas.microsoft.com/office/drawing/2014/main" id="{ED33EF99-7583-407C-9DDD-DECBB389A840}"/>
              </a:ext>
            </a:extLst>
          </p:cNvPr>
          <p:cNvGraphicFramePr>
            <a:graphicFrameLocks noGrp="1"/>
          </p:cNvGraphicFramePr>
          <p:nvPr>
            <p:extLst>
              <p:ext uri="{D42A27DB-BD31-4B8C-83A1-F6EECF244321}">
                <p14:modId xmlns:p14="http://schemas.microsoft.com/office/powerpoint/2010/main" val="2072756464"/>
              </p:ext>
            </p:extLst>
          </p:nvPr>
        </p:nvGraphicFramePr>
        <p:xfrm>
          <a:off x="1677742" y="3169885"/>
          <a:ext cx="4692678" cy="1770825"/>
        </p:xfrm>
        <a:graphic>
          <a:graphicData uri="http://schemas.openxmlformats.org/drawingml/2006/table">
            <a:tbl>
              <a:tblPr firstRow="1" firstCol="1" bandRow="1">
                <a:tableStyleId>{5C22544A-7EE6-4342-B048-85BDC9FD1C3A}</a:tableStyleId>
              </a:tblPr>
              <a:tblGrid>
                <a:gridCol w="782113">
                  <a:extLst>
                    <a:ext uri="{9D8B030D-6E8A-4147-A177-3AD203B41FA5}">
                      <a16:colId xmlns:a16="http://schemas.microsoft.com/office/drawing/2014/main" val="2216519133"/>
                    </a:ext>
                  </a:extLst>
                </a:gridCol>
                <a:gridCol w="782113">
                  <a:extLst>
                    <a:ext uri="{9D8B030D-6E8A-4147-A177-3AD203B41FA5}">
                      <a16:colId xmlns:a16="http://schemas.microsoft.com/office/drawing/2014/main" val="276326678"/>
                    </a:ext>
                  </a:extLst>
                </a:gridCol>
                <a:gridCol w="782113">
                  <a:extLst>
                    <a:ext uri="{9D8B030D-6E8A-4147-A177-3AD203B41FA5}">
                      <a16:colId xmlns:a16="http://schemas.microsoft.com/office/drawing/2014/main" val="1860321641"/>
                    </a:ext>
                  </a:extLst>
                </a:gridCol>
                <a:gridCol w="782113">
                  <a:extLst>
                    <a:ext uri="{9D8B030D-6E8A-4147-A177-3AD203B41FA5}">
                      <a16:colId xmlns:a16="http://schemas.microsoft.com/office/drawing/2014/main" val="3047852288"/>
                    </a:ext>
                  </a:extLst>
                </a:gridCol>
                <a:gridCol w="782113">
                  <a:extLst>
                    <a:ext uri="{9D8B030D-6E8A-4147-A177-3AD203B41FA5}">
                      <a16:colId xmlns:a16="http://schemas.microsoft.com/office/drawing/2014/main" val="2046058667"/>
                    </a:ext>
                  </a:extLst>
                </a:gridCol>
                <a:gridCol w="782113">
                  <a:extLst>
                    <a:ext uri="{9D8B030D-6E8A-4147-A177-3AD203B41FA5}">
                      <a16:colId xmlns:a16="http://schemas.microsoft.com/office/drawing/2014/main" val="1709684690"/>
                    </a:ext>
                  </a:extLst>
                </a:gridCol>
              </a:tblGrid>
              <a:tr h="182880">
                <a:tc>
                  <a:txBody>
                    <a:bodyPr/>
                    <a:lstStyle/>
                    <a:p>
                      <a:pPr algn="l">
                        <a:lnSpc>
                          <a:spcPct val="107000"/>
                        </a:lnSpc>
                        <a:spcAft>
                          <a:spcPts val="800"/>
                        </a:spcAft>
                      </a:pPr>
                      <a:r>
                        <a:rPr lang="en-US" sz="1200">
                          <a:effectLst/>
                        </a:rPr>
                        <a:t>State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Baseline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Test4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Test5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Test6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809565134"/>
                  </a:ext>
                </a:extLst>
              </a:tr>
              <a:tr h="198120">
                <a:tc>
                  <a:txBody>
                    <a:bodyPr/>
                    <a:lstStyle/>
                    <a:p>
                      <a:pPr algn="l">
                        <a:lnSpc>
                          <a:spcPct val="107000"/>
                        </a:lnSpc>
                        <a:spcAft>
                          <a:spcPts val="800"/>
                        </a:spcAft>
                      </a:pPr>
                      <a:r>
                        <a:rPr lang="en-US" sz="12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0.225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0.175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0.225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0.225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7788555"/>
                  </a:ext>
                </a:extLst>
              </a:tr>
              <a:tr h="198120">
                <a:tc>
                  <a:txBody>
                    <a:bodyPr/>
                    <a:lstStyle/>
                    <a:p>
                      <a:pPr algn="l">
                        <a:lnSpc>
                          <a:spcPct val="107000"/>
                        </a:lnSpc>
                        <a:spcAft>
                          <a:spcPts val="800"/>
                        </a:spcAft>
                      </a:pPr>
                      <a:r>
                        <a:rPr lang="en-US" sz="12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0.2</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0.225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0.2</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40830088"/>
                  </a:ext>
                </a:extLst>
              </a:tr>
              <a:tr h="198120">
                <a:tc>
                  <a:txBody>
                    <a:bodyPr/>
                    <a:lstStyle/>
                    <a:p>
                      <a:pPr algn="l">
                        <a:lnSpc>
                          <a:spcPct val="107000"/>
                        </a:lnSpc>
                        <a:spcAft>
                          <a:spcPts val="800"/>
                        </a:spcAft>
                      </a:pPr>
                      <a:r>
                        <a:rPr lang="en-US" sz="12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0.2</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0.175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32046336"/>
                  </a:ext>
                </a:extLst>
              </a:tr>
              <a:tr h="198120">
                <a:tc>
                  <a:txBody>
                    <a:bodyPr/>
                    <a:lstStyle/>
                    <a:p>
                      <a:pPr algn="l">
                        <a:lnSpc>
                          <a:spcPct val="107000"/>
                        </a:lnSpc>
                        <a:spcAft>
                          <a:spcPts val="800"/>
                        </a:spcAft>
                      </a:pPr>
                      <a:r>
                        <a:rPr lang="en-US" sz="12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0.15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0.125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0.15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19302229"/>
                  </a:ext>
                </a:extLst>
              </a:tr>
              <a:tr h="198120">
                <a:tc>
                  <a:txBody>
                    <a:bodyPr/>
                    <a:lstStyle/>
                    <a:p>
                      <a:pPr algn="l">
                        <a:lnSpc>
                          <a:spcPct val="107000"/>
                        </a:lnSpc>
                        <a:spcAft>
                          <a:spcPts val="800"/>
                        </a:spcAft>
                      </a:pPr>
                      <a:r>
                        <a:rPr lang="en-US" sz="12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0.1</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0.125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0.1</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0.1</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1347195"/>
                  </a:ext>
                </a:extLst>
              </a:tr>
              <a:tr h="198120">
                <a:tc>
                  <a:txBody>
                    <a:bodyPr/>
                    <a:lstStyle/>
                    <a:p>
                      <a:pPr algn="l">
                        <a:lnSpc>
                          <a:spcPct val="107000"/>
                        </a:lnSpc>
                        <a:spcAft>
                          <a:spcPts val="800"/>
                        </a:spcAft>
                      </a:pPr>
                      <a:r>
                        <a:rPr lang="en-US" sz="12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0.075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0.05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0.05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0193860"/>
                  </a:ext>
                </a:extLst>
              </a:tr>
              <a:tr h="198120">
                <a:tc>
                  <a:txBody>
                    <a:bodyPr/>
                    <a:lstStyle/>
                    <a:p>
                      <a:pPr algn="l">
                        <a:lnSpc>
                          <a:spcPct val="107000"/>
                        </a:lnSpc>
                        <a:spcAft>
                          <a:spcPts val="800"/>
                        </a:spcAft>
                      </a:pPr>
                      <a:r>
                        <a:rPr lang="en-US" sz="12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0.075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0.075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74770064"/>
                  </a:ext>
                </a:extLst>
              </a:tr>
              <a:tr h="198120">
                <a:tc>
                  <a:txBody>
                    <a:bodyPr/>
                    <a:lstStyle/>
                    <a:p>
                      <a:pPr algn="l">
                        <a:lnSpc>
                          <a:spcPct val="107000"/>
                        </a:lnSpc>
                        <a:spcAft>
                          <a:spcPts val="800"/>
                        </a:spcAft>
                      </a:pPr>
                      <a:r>
                        <a:rPr lang="en-US" sz="12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12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200" dirty="0">
                          <a:solidFill>
                            <a:srgbClr val="FF0000"/>
                          </a:solidFill>
                          <a:effectLst/>
                        </a:rPr>
                        <a:t>0.025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B050"/>
                          </a:solidFill>
                          <a:effectLst/>
                        </a:rPr>
                        <a:t>0.025</a:t>
                      </a:r>
                      <a:endParaRPr lang="en-IL"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0070C0"/>
                          </a:solidFill>
                          <a:effectLst/>
                        </a:rPr>
                        <a:t>0.025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200" dirty="0">
                          <a:solidFill>
                            <a:srgbClr val="FFC000"/>
                          </a:solidFill>
                          <a:effectLst/>
                        </a:rPr>
                        <a:t>0.025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10522035"/>
                  </a:ext>
                </a:extLst>
              </a:tr>
            </a:tbl>
          </a:graphicData>
        </a:graphic>
      </p:graphicFrame>
      <p:graphicFrame>
        <p:nvGraphicFramePr>
          <p:cNvPr id="15" name="Chart 14">
            <a:extLst>
              <a:ext uri="{FF2B5EF4-FFF2-40B4-BE49-F238E27FC236}">
                <a16:creationId xmlns:a16="http://schemas.microsoft.com/office/drawing/2014/main" id="{BE9347CC-131D-44E0-B253-280E85F811A2}"/>
              </a:ext>
            </a:extLst>
          </p:cNvPr>
          <p:cNvGraphicFramePr/>
          <p:nvPr>
            <p:extLst>
              <p:ext uri="{D42A27DB-BD31-4B8C-83A1-F6EECF244321}">
                <p14:modId xmlns:p14="http://schemas.microsoft.com/office/powerpoint/2010/main" val="1089896555"/>
              </p:ext>
            </p:extLst>
          </p:nvPr>
        </p:nvGraphicFramePr>
        <p:xfrm>
          <a:off x="6481331" y="3159016"/>
          <a:ext cx="2662669" cy="1770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48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Rethinking the new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354217"/>
            <a:chOff x="3687661" y="1203598"/>
            <a:chExt cx="2352959" cy="135421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738664"/>
            </a:xfrm>
            <a:prstGeom prst="rect">
              <a:avLst/>
            </a:prstGeom>
            <a:noFill/>
          </p:spPr>
          <p:txBody>
            <a:bodyPr wrap="square" rtlCol="0">
              <a:spAutoFit/>
            </a:bodyPr>
            <a:lstStyle/>
            <a:p>
              <a:r>
                <a:rPr lang="en-US" altLang="ko-KR" sz="1400" b="1" dirty="0">
                  <a:solidFill>
                    <a:schemeClr val="accent3"/>
                  </a:solidFill>
                  <a:cs typeface="Arial" pitchFamily="34" charset="0"/>
                </a:rPr>
                <a:t>Furthermore, state 0 has a higher Ber than the other tests which could be another option to optimize test 3 since test 5 has the same bias on stages 0, 1 but the other bias values manage to reduce the BER on state 0 significantly.</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2" name="Chart 11">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925427383"/>
              </p:ext>
            </p:extLst>
          </p:nvPr>
        </p:nvGraphicFramePr>
        <p:xfrm>
          <a:off x="2039898" y="1837735"/>
          <a:ext cx="6387985" cy="3212244"/>
        </p:xfrm>
        <a:graphic>
          <a:graphicData uri="http://schemas.openxmlformats.org/drawingml/2006/chart">
            <c:chart xmlns:c="http://schemas.openxmlformats.org/drawingml/2006/chart" xmlns:r="http://schemas.openxmlformats.org/officeDocument/2006/relationships" r:id="rId2"/>
          </a:graphicData>
        </a:graphic>
      </p:graphicFrame>
      <p:sp>
        <p:nvSpPr>
          <p:cNvPr id="17" name="Oval 16">
            <a:extLst>
              <a:ext uri="{FF2B5EF4-FFF2-40B4-BE49-F238E27FC236}">
                <a16:creationId xmlns:a16="http://schemas.microsoft.com/office/drawing/2014/main" id="{63608A43-20BE-4E59-9E46-9DEB90E003AC}"/>
              </a:ext>
            </a:extLst>
          </p:cNvPr>
          <p:cNvSpPr/>
          <p:nvPr/>
        </p:nvSpPr>
        <p:spPr>
          <a:xfrm>
            <a:off x="6372200" y="2194762"/>
            <a:ext cx="1767840" cy="181356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L"/>
          </a:p>
        </p:txBody>
      </p:sp>
      <p:sp>
        <p:nvSpPr>
          <p:cNvPr id="18" name="Oval 17">
            <a:extLst>
              <a:ext uri="{FF2B5EF4-FFF2-40B4-BE49-F238E27FC236}">
                <a16:creationId xmlns:a16="http://schemas.microsoft.com/office/drawing/2014/main" id="{CA4C4D5A-DC34-460A-945C-EC3C1F66329A}"/>
              </a:ext>
            </a:extLst>
          </p:cNvPr>
          <p:cNvSpPr/>
          <p:nvPr/>
        </p:nvSpPr>
        <p:spPr>
          <a:xfrm>
            <a:off x="2627784" y="3305766"/>
            <a:ext cx="525780" cy="434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L"/>
          </a:p>
        </p:txBody>
      </p:sp>
    </p:spTree>
    <p:extLst>
      <p:ext uri="{BB962C8B-B14F-4D97-AF65-F5344CB8AC3E}">
        <p14:creationId xmlns:p14="http://schemas.microsoft.com/office/powerpoint/2010/main" val="283743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Rethinking the new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138773"/>
            <a:chOff x="3687661" y="1203598"/>
            <a:chExt cx="2352959" cy="113877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523220"/>
            </a:xfrm>
            <a:prstGeom prst="rect">
              <a:avLst/>
            </a:prstGeom>
            <a:noFill/>
          </p:spPr>
          <p:txBody>
            <a:bodyPr wrap="square" rtlCol="0">
              <a:spAutoFit/>
            </a:bodyPr>
            <a:lstStyle/>
            <a:p>
              <a:r>
                <a:rPr lang="en-US" altLang="ko-KR" sz="1400" b="1" dirty="0">
                  <a:solidFill>
                    <a:schemeClr val="accent3"/>
                  </a:solidFill>
                  <a:cs typeface="Arial" pitchFamily="34" charset="0"/>
                </a:rPr>
                <a:t>the results of test 6 were very similar to test 3 in the number of errors and the wear rate.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5" name="Picture 14">
            <a:extLst>
              <a:ext uri="{FF2B5EF4-FFF2-40B4-BE49-F238E27FC236}">
                <a16:creationId xmlns:a16="http://schemas.microsoft.com/office/drawing/2014/main" id="{F678AEFE-C7BB-460A-BFF1-A348368C5EB7}"/>
              </a:ext>
            </a:extLst>
          </p:cNvPr>
          <p:cNvPicPr/>
          <p:nvPr/>
        </p:nvPicPr>
        <p:blipFill>
          <a:blip r:embed="rId2"/>
          <a:stretch>
            <a:fillRect/>
          </a:stretch>
        </p:blipFill>
        <p:spPr>
          <a:xfrm>
            <a:off x="2411760" y="1669717"/>
            <a:ext cx="5832648" cy="3458004"/>
          </a:xfrm>
          <a:prstGeom prst="rect">
            <a:avLst/>
          </a:prstGeom>
        </p:spPr>
      </p:pic>
    </p:spTree>
    <p:extLst>
      <p:ext uri="{BB962C8B-B14F-4D97-AF65-F5344CB8AC3E}">
        <p14:creationId xmlns:p14="http://schemas.microsoft.com/office/powerpoint/2010/main" val="375963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Rethinking the new approach</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4585871"/>
            <a:chOff x="3687661" y="1203598"/>
            <a:chExt cx="2352959" cy="4585871"/>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819151"/>
              <a:ext cx="2352959" cy="3970318"/>
            </a:xfrm>
            <a:prstGeom prst="rect">
              <a:avLst/>
            </a:prstGeom>
            <a:noFill/>
          </p:spPr>
          <p:txBody>
            <a:bodyPr wrap="square" rtlCol="0">
              <a:spAutoFit/>
            </a:bodyPr>
            <a:lstStyle/>
            <a:p>
              <a:r>
                <a:rPr lang="en-US" altLang="ko-KR" sz="1400" b="1" dirty="0">
                  <a:solidFill>
                    <a:schemeClr val="accent3"/>
                  </a:solidFill>
                  <a:cs typeface="Arial" pitchFamily="34" charset="0"/>
                </a:rPr>
                <a:t>The “BER per state” graph shows the large improvement in state 5 &amp; 0 between test 6 vs. test 3:</a:t>
              </a: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r>
                <a:rPr lang="en-US" altLang="ko-KR" sz="1400" b="1" dirty="0">
                  <a:solidFill>
                    <a:schemeClr val="accent3"/>
                  </a:solidFill>
                  <a:cs typeface="Arial" pitchFamily="34" charset="0"/>
                </a:rPr>
                <a:t>The mothed now was working. To continue this thought further we noticed the effect of test 6 on state 0 doesn’t exploit the “v curve” on the low end of the voltage which brings us to a series of tests:</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2" name="Chart 11">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1064248641"/>
              </p:ext>
            </p:extLst>
          </p:nvPr>
        </p:nvGraphicFramePr>
        <p:xfrm>
          <a:off x="1873586" y="1648199"/>
          <a:ext cx="4302932" cy="26903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C0CE0470-F47C-4C08-93F6-4A6C901FAEC9}"/>
              </a:ext>
            </a:extLst>
          </p:cNvPr>
          <p:cNvGraphicFramePr>
            <a:graphicFrameLocks noGrp="1"/>
          </p:cNvGraphicFramePr>
          <p:nvPr>
            <p:extLst>
              <p:ext uri="{D42A27DB-BD31-4B8C-83A1-F6EECF244321}">
                <p14:modId xmlns:p14="http://schemas.microsoft.com/office/powerpoint/2010/main" val="2819817817"/>
              </p:ext>
            </p:extLst>
          </p:nvPr>
        </p:nvGraphicFramePr>
        <p:xfrm>
          <a:off x="6372200" y="2170381"/>
          <a:ext cx="2421886" cy="1645939"/>
        </p:xfrm>
        <a:graphic>
          <a:graphicData uri="http://schemas.openxmlformats.org/drawingml/2006/table">
            <a:tbl>
              <a:tblPr firstRow="1" firstCol="1" bandRow="1">
                <a:tableStyleId>{5C22544A-7EE6-4342-B048-85BDC9FD1C3A}</a:tableStyleId>
              </a:tblPr>
              <a:tblGrid>
                <a:gridCol w="504056">
                  <a:extLst>
                    <a:ext uri="{9D8B030D-6E8A-4147-A177-3AD203B41FA5}">
                      <a16:colId xmlns:a16="http://schemas.microsoft.com/office/drawing/2014/main" val="1148257738"/>
                    </a:ext>
                  </a:extLst>
                </a:gridCol>
                <a:gridCol w="735822">
                  <a:extLst>
                    <a:ext uri="{9D8B030D-6E8A-4147-A177-3AD203B41FA5}">
                      <a16:colId xmlns:a16="http://schemas.microsoft.com/office/drawing/2014/main" val="1451077150"/>
                    </a:ext>
                  </a:extLst>
                </a:gridCol>
                <a:gridCol w="591004">
                  <a:extLst>
                    <a:ext uri="{9D8B030D-6E8A-4147-A177-3AD203B41FA5}">
                      <a16:colId xmlns:a16="http://schemas.microsoft.com/office/drawing/2014/main" val="3209340173"/>
                    </a:ext>
                  </a:extLst>
                </a:gridCol>
                <a:gridCol w="591004">
                  <a:extLst>
                    <a:ext uri="{9D8B030D-6E8A-4147-A177-3AD203B41FA5}">
                      <a16:colId xmlns:a16="http://schemas.microsoft.com/office/drawing/2014/main" val="3356522603"/>
                    </a:ext>
                  </a:extLst>
                </a:gridCol>
              </a:tblGrid>
              <a:tr h="170258">
                <a:tc>
                  <a:txBody>
                    <a:bodyPr/>
                    <a:lstStyle/>
                    <a:p>
                      <a:pPr algn="r">
                        <a:lnSpc>
                          <a:spcPct val="107000"/>
                        </a:lnSpc>
                        <a:spcAft>
                          <a:spcPts val="800"/>
                        </a:spcAft>
                      </a:pPr>
                      <a:r>
                        <a:rPr lang="en-US" sz="1100">
                          <a:effectLst/>
                        </a:rPr>
                        <a:t>State</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dirty="0">
                          <a:effectLst/>
                        </a:rPr>
                        <a:t>Baseline</a:t>
                      </a:r>
                      <a:endParaRPr lang="en-IL"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Test3</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Test6</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621116278"/>
                  </a:ext>
                </a:extLst>
              </a:tr>
              <a:tr h="184446">
                <a:tc>
                  <a:txBody>
                    <a:bodyPr/>
                    <a:lstStyle/>
                    <a:p>
                      <a:pPr algn="r">
                        <a:lnSpc>
                          <a:spcPct val="107000"/>
                        </a:lnSpc>
                        <a:spcAft>
                          <a:spcPts val="800"/>
                        </a:spcAft>
                      </a:pPr>
                      <a:r>
                        <a:rPr lang="en-US" sz="1100">
                          <a:effectLst/>
                        </a:rPr>
                        <a:t>0</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0.225</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0.225</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02760951"/>
                  </a:ext>
                </a:extLst>
              </a:tr>
              <a:tr h="184446">
                <a:tc>
                  <a:txBody>
                    <a:bodyPr/>
                    <a:lstStyle/>
                    <a:p>
                      <a:pPr algn="r">
                        <a:lnSpc>
                          <a:spcPct val="107000"/>
                        </a:lnSpc>
                        <a:spcAft>
                          <a:spcPts val="800"/>
                        </a:spcAft>
                      </a:pPr>
                      <a:r>
                        <a:rPr lang="en-US" sz="1100">
                          <a:effectLst/>
                        </a:rPr>
                        <a:t>1</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0.2</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0.2</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37863290"/>
                  </a:ext>
                </a:extLst>
              </a:tr>
              <a:tr h="184446">
                <a:tc>
                  <a:txBody>
                    <a:bodyPr/>
                    <a:lstStyle/>
                    <a:p>
                      <a:pPr algn="r">
                        <a:lnSpc>
                          <a:spcPct val="107000"/>
                        </a:lnSpc>
                        <a:spcAft>
                          <a:spcPts val="800"/>
                        </a:spcAft>
                      </a:pPr>
                      <a:r>
                        <a:rPr lang="en-US" sz="1100">
                          <a:effectLst/>
                        </a:rPr>
                        <a:t>2</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0.175</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0.175</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81028459"/>
                  </a:ext>
                </a:extLst>
              </a:tr>
              <a:tr h="184446">
                <a:tc>
                  <a:txBody>
                    <a:bodyPr/>
                    <a:lstStyle/>
                    <a:p>
                      <a:pPr algn="r">
                        <a:lnSpc>
                          <a:spcPct val="107000"/>
                        </a:lnSpc>
                        <a:spcAft>
                          <a:spcPts val="800"/>
                        </a:spcAft>
                      </a:pPr>
                      <a:r>
                        <a:rPr lang="en-US" sz="1100">
                          <a:effectLst/>
                        </a:rPr>
                        <a:t>3</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0.15</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0.15</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11646382"/>
                  </a:ext>
                </a:extLst>
              </a:tr>
              <a:tr h="184446">
                <a:tc>
                  <a:txBody>
                    <a:bodyPr/>
                    <a:lstStyle/>
                    <a:p>
                      <a:pPr algn="r">
                        <a:lnSpc>
                          <a:spcPct val="107000"/>
                        </a:lnSpc>
                        <a:spcAft>
                          <a:spcPts val="800"/>
                        </a:spcAft>
                      </a:pPr>
                      <a:r>
                        <a:rPr lang="en-US" sz="1100">
                          <a:effectLst/>
                        </a:rPr>
                        <a:t>4</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0.1</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0.1</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1096382"/>
                  </a:ext>
                </a:extLst>
              </a:tr>
              <a:tr h="184446">
                <a:tc>
                  <a:txBody>
                    <a:bodyPr/>
                    <a:lstStyle/>
                    <a:p>
                      <a:pPr algn="r">
                        <a:lnSpc>
                          <a:spcPct val="107000"/>
                        </a:lnSpc>
                        <a:spcAft>
                          <a:spcPts val="800"/>
                        </a:spcAft>
                      </a:pPr>
                      <a:r>
                        <a:rPr lang="en-US" sz="1100">
                          <a:effectLst/>
                        </a:rPr>
                        <a:t>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b="1" dirty="0">
                          <a:solidFill>
                            <a:srgbClr val="FF0000"/>
                          </a:solidFill>
                          <a:effectLst/>
                        </a:rPr>
                        <a:t>0.075</a:t>
                      </a:r>
                      <a:endParaRPr lang="en-IL"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b="1" dirty="0">
                          <a:solidFill>
                            <a:srgbClr val="FFC000"/>
                          </a:solidFill>
                          <a:effectLst/>
                        </a:rPr>
                        <a:t>0.05</a:t>
                      </a:r>
                      <a:endParaRPr lang="en-IL" sz="1100" b="1"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85722661"/>
                  </a:ext>
                </a:extLst>
              </a:tr>
              <a:tr h="184446">
                <a:tc>
                  <a:txBody>
                    <a:bodyPr/>
                    <a:lstStyle/>
                    <a:p>
                      <a:pPr algn="r">
                        <a:lnSpc>
                          <a:spcPct val="107000"/>
                        </a:lnSpc>
                        <a:spcAft>
                          <a:spcPts val="800"/>
                        </a:spcAft>
                      </a:pPr>
                      <a:r>
                        <a:rPr lang="en-US" sz="1100">
                          <a:effectLst/>
                        </a:rPr>
                        <a:t>6</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b="1" dirty="0">
                          <a:solidFill>
                            <a:srgbClr val="FF0000"/>
                          </a:solidFill>
                          <a:effectLst/>
                        </a:rPr>
                        <a:t>0.05</a:t>
                      </a:r>
                      <a:endParaRPr lang="en-IL" sz="11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b="1" dirty="0">
                          <a:solidFill>
                            <a:srgbClr val="FFC000"/>
                          </a:solidFill>
                          <a:effectLst/>
                        </a:rPr>
                        <a:t>0.075</a:t>
                      </a:r>
                      <a:endParaRPr lang="en-IL" sz="1100" b="1"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74895423"/>
                  </a:ext>
                </a:extLst>
              </a:tr>
              <a:tr h="184446">
                <a:tc>
                  <a:txBody>
                    <a:bodyPr/>
                    <a:lstStyle/>
                    <a:p>
                      <a:pPr algn="r">
                        <a:lnSpc>
                          <a:spcPct val="107000"/>
                        </a:lnSpc>
                        <a:spcAft>
                          <a:spcPts val="800"/>
                        </a:spcAft>
                      </a:pPr>
                      <a:r>
                        <a:rPr lang="en-US" sz="1100">
                          <a:effectLst/>
                        </a:rPr>
                        <a:t>7</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1100">
                          <a:effectLst/>
                        </a:rPr>
                        <a:t>0.125</a:t>
                      </a:r>
                      <a:endParaRPr lang="en-IL"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1100" dirty="0">
                          <a:solidFill>
                            <a:srgbClr val="FF0000"/>
                          </a:solidFill>
                          <a:effectLst/>
                        </a:rPr>
                        <a:t>0.025</a:t>
                      </a:r>
                      <a:endParaRPr lang="en-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1100" dirty="0">
                          <a:solidFill>
                            <a:srgbClr val="FFC000"/>
                          </a:solidFill>
                          <a:effectLst/>
                        </a:rPr>
                        <a:t>0.025</a:t>
                      </a:r>
                      <a:endParaRPr lang="en-IL" sz="1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43148738"/>
                  </a:ext>
                </a:extLst>
              </a:tr>
            </a:tbl>
          </a:graphicData>
        </a:graphic>
      </p:graphicFrame>
    </p:spTree>
    <p:extLst>
      <p:ext uri="{BB962C8B-B14F-4D97-AF65-F5344CB8AC3E}">
        <p14:creationId xmlns:p14="http://schemas.microsoft.com/office/powerpoint/2010/main" val="373728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“same </a:t>
            </a:r>
            <a:r>
              <a:rPr lang="en-US" altLang="ko-KR" sz="4400" b="1" dirty="0" err="1">
                <a:solidFill>
                  <a:schemeClr val="bg1"/>
                </a:solidFill>
                <a:latin typeface="+mj-lt"/>
                <a:cs typeface="Arial" pitchFamily="34" charset="0"/>
              </a:rPr>
              <a:t>same</a:t>
            </a:r>
            <a:r>
              <a:rPr lang="en-US" altLang="ko-KR" sz="4400" b="1" dirty="0">
                <a:solidFill>
                  <a:schemeClr val="bg1"/>
                </a:solidFill>
                <a:latin typeface="+mj-lt"/>
                <a:cs typeface="Arial" pitchFamily="34" charset="0"/>
              </a:rPr>
              <a:t>, different voltage”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7056784" cy="1354217"/>
            <a:chOff x="3687661" y="1203598"/>
            <a:chExt cx="2389423" cy="135421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Applying the same approach to the lower voltage states</a:t>
              </a:r>
            </a:p>
          </p:txBody>
        </p:sp>
        <p:sp>
          <p:nvSpPr>
            <p:cNvPr id="14" name="TextBox 13"/>
            <p:cNvSpPr txBox="1"/>
            <p:nvPr/>
          </p:nvSpPr>
          <p:spPr>
            <a:xfrm>
              <a:off x="3687661" y="1819151"/>
              <a:ext cx="2352959" cy="738664"/>
            </a:xfrm>
            <a:prstGeom prst="rect">
              <a:avLst/>
            </a:prstGeom>
            <a:noFill/>
          </p:spPr>
          <p:txBody>
            <a:bodyPr wrap="square" rtlCol="0">
              <a:spAutoFit/>
            </a:bodyPr>
            <a:lstStyle/>
            <a:p>
              <a:r>
                <a:rPr lang="en-US" altLang="ko-KR" sz="1400" b="1" dirty="0">
                  <a:solidFill>
                    <a:schemeClr val="accent3"/>
                  </a:solidFill>
                  <a:cs typeface="Arial" pitchFamily="34" charset="0"/>
                </a:rPr>
                <a:t>Keeping the same biases as test 6, we permutated the biases of states 0-2 to test the effect of different bias levels on the BER levels of the chip. We came up with the following tests 7 &amp; 8:</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5" name="Picture 14">
            <a:extLst>
              <a:ext uri="{FF2B5EF4-FFF2-40B4-BE49-F238E27FC236}">
                <a16:creationId xmlns:a16="http://schemas.microsoft.com/office/drawing/2014/main" id="{EBD5A138-8461-4158-8D98-9A8E9CAD3831}"/>
              </a:ext>
            </a:extLst>
          </p:cNvPr>
          <p:cNvPicPr/>
          <p:nvPr/>
        </p:nvPicPr>
        <p:blipFill>
          <a:blip r:embed="rId2"/>
          <a:stretch>
            <a:fillRect/>
          </a:stretch>
        </p:blipFill>
        <p:spPr>
          <a:xfrm>
            <a:off x="1811126" y="2008101"/>
            <a:ext cx="4046220" cy="2909570"/>
          </a:xfrm>
          <a:prstGeom prst="rect">
            <a:avLst/>
          </a:prstGeom>
        </p:spPr>
      </p:pic>
      <p:pic>
        <p:nvPicPr>
          <p:cNvPr id="16" name="Picture 15">
            <a:extLst>
              <a:ext uri="{FF2B5EF4-FFF2-40B4-BE49-F238E27FC236}">
                <a16:creationId xmlns:a16="http://schemas.microsoft.com/office/drawing/2014/main" id="{ADA4F4D7-4820-4DC8-822C-E3DD401E1CA6}"/>
              </a:ext>
            </a:extLst>
          </p:cNvPr>
          <p:cNvPicPr/>
          <p:nvPr/>
        </p:nvPicPr>
        <p:blipFill>
          <a:blip r:embed="rId3">
            <a:extLst>
              <a:ext uri="{28A0092B-C50C-407E-A947-70E740481C1C}">
                <a14:useLocalDpi xmlns:a14="http://schemas.microsoft.com/office/drawing/2010/main" val="0"/>
              </a:ext>
            </a:extLst>
          </a:blip>
          <a:stretch>
            <a:fillRect/>
          </a:stretch>
        </p:blipFill>
        <p:spPr>
          <a:xfrm>
            <a:off x="6401416" y="2252800"/>
            <a:ext cx="914400" cy="795020"/>
          </a:xfrm>
          <a:prstGeom prst="rect">
            <a:avLst/>
          </a:prstGeom>
        </p:spPr>
      </p:pic>
      <p:graphicFrame>
        <p:nvGraphicFramePr>
          <p:cNvPr id="2" name="Table 1">
            <a:extLst>
              <a:ext uri="{FF2B5EF4-FFF2-40B4-BE49-F238E27FC236}">
                <a16:creationId xmlns:a16="http://schemas.microsoft.com/office/drawing/2014/main" id="{7AAD2CA0-CC6B-4FDE-B168-E44BD33AA810}"/>
              </a:ext>
            </a:extLst>
          </p:cNvPr>
          <p:cNvGraphicFramePr>
            <a:graphicFrameLocks noGrp="1"/>
          </p:cNvGraphicFramePr>
          <p:nvPr>
            <p:extLst>
              <p:ext uri="{D42A27DB-BD31-4B8C-83A1-F6EECF244321}">
                <p14:modId xmlns:p14="http://schemas.microsoft.com/office/powerpoint/2010/main" val="541401001"/>
              </p:ext>
            </p:extLst>
          </p:nvPr>
        </p:nvGraphicFramePr>
        <p:xfrm>
          <a:off x="6012160" y="3462886"/>
          <a:ext cx="3029515" cy="1592580"/>
        </p:xfrm>
        <a:graphic>
          <a:graphicData uri="http://schemas.openxmlformats.org/drawingml/2006/table">
            <a:tbl>
              <a:tblPr firstRow="1" firstCol="1" bandRow="1">
                <a:tableStyleId>{5C22544A-7EE6-4342-B048-85BDC9FD1C3A}</a:tableStyleId>
              </a:tblPr>
              <a:tblGrid>
                <a:gridCol w="410856">
                  <a:extLst>
                    <a:ext uri="{9D8B030D-6E8A-4147-A177-3AD203B41FA5}">
                      <a16:colId xmlns:a16="http://schemas.microsoft.com/office/drawing/2014/main" val="1256619050"/>
                    </a:ext>
                  </a:extLst>
                </a:gridCol>
                <a:gridCol w="652837">
                  <a:extLst>
                    <a:ext uri="{9D8B030D-6E8A-4147-A177-3AD203B41FA5}">
                      <a16:colId xmlns:a16="http://schemas.microsoft.com/office/drawing/2014/main" val="3515770799"/>
                    </a:ext>
                  </a:extLst>
                </a:gridCol>
                <a:gridCol w="489810">
                  <a:extLst>
                    <a:ext uri="{9D8B030D-6E8A-4147-A177-3AD203B41FA5}">
                      <a16:colId xmlns:a16="http://schemas.microsoft.com/office/drawing/2014/main" val="635242602"/>
                    </a:ext>
                  </a:extLst>
                </a:gridCol>
                <a:gridCol w="492004">
                  <a:extLst>
                    <a:ext uri="{9D8B030D-6E8A-4147-A177-3AD203B41FA5}">
                      <a16:colId xmlns:a16="http://schemas.microsoft.com/office/drawing/2014/main" val="2374884330"/>
                    </a:ext>
                  </a:extLst>
                </a:gridCol>
                <a:gridCol w="492004">
                  <a:extLst>
                    <a:ext uri="{9D8B030D-6E8A-4147-A177-3AD203B41FA5}">
                      <a16:colId xmlns:a16="http://schemas.microsoft.com/office/drawing/2014/main" val="540509052"/>
                    </a:ext>
                  </a:extLst>
                </a:gridCol>
                <a:gridCol w="492004">
                  <a:extLst>
                    <a:ext uri="{9D8B030D-6E8A-4147-A177-3AD203B41FA5}">
                      <a16:colId xmlns:a16="http://schemas.microsoft.com/office/drawing/2014/main" val="3744909975"/>
                    </a:ext>
                  </a:extLst>
                </a:gridCol>
              </a:tblGrid>
              <a:tr h="165100">
                <a:tc>
                  <a:txBody>
                    <a:bodyPr/>
                    <a:lstStyle/>
                    <a:p>
                      <a:pPr algn="r">
                        <a:lnSpc>
                          <a:spcPct val="107000"/>
                        </a:lnSpc>
                        <a:spcAft>
                          <a:spcPts val="800"/>
                        </a:spcAft>
                      </a:pPr>
                      <a:r>
                        <a:rPr lang="en-US" sz="900">
                          <a:effectLst/>
                        </a:rPr>
                        <a:t>Bias</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Baseline</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Test3</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dirty="0">
                          <a:effectLst/>
                        </a:rPr>
                        <a:t>Test6</a:t>
                      </a:r>
                      <a:endParaRPr lang="en-IL"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Test7</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dirty="0">
                          <a:effectLst/>
                        </a:rPr>
                        <a:t>Test8</a:t>
                      </a:r>
                      <a:endParaRPr lang="en-IL"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09078832"/>
                  </a:ext>
                </a:extLst>
              </a:tr>
              <a:tr h="178435">
                <a:tc>
                  <a:txBody>
                    <a:bodyPr/>
                    <a:lstStyle/>
                    <a:p>
                      <a:pPr algn="r">
                        <a:lnSpc>
                          <a:spcPct val="107000"/>
                        </a:lnSpc>
                        <a:spcAft>
                          <a:spcPts val="800"/>
                        </a:spcAft>
                      </a:pPr>
                      <a:r>
                        <a:rPr lang="en-US" sz="900">
                          <a:effectLst/>
                        </a:rPr>
                        <a:t>0</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0.225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0.225</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0.2</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0.175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13621238"/>
                  </a:ext>
                </a:extLst>
              </a:tr>
              <a:tr h="178435">
                <a:tc>
                  <a:txBody>
                    <a:bodyPr/>
                    <a:lstStyle/>
                    <a:p>
                      <a:pPr algn="r">
                        <a:lnSpc>
                          <a:spcPct val="107000"/>
                        </a:lnSpc>
                        <a:spcAft>
                          <a:spcPts val="800"/>
                        </a:spcAft>
                      </a:pPr>
                      <a:r>
                        <a:rPr lang="en-US" sz="900">
                          <a:effectLst/>
                        </a:rPr>
                        <a:t>1</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0.225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0.225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97005307"/>
                  </a:ext>
                </a:extLst>
              </a:tr>
              <a:tr h="178435">
                <a:tc>
                  <a:txBody>
                    <a:bodyPr/>
                    <a:lstStyle/>
                    <a:p>
                      <a:pPr algn="r">
                        <a:lnSpc>
                          <a:spcPct val="107000"/>
                        </a:lnSpc>
                        <a:spcAft>
                          <a:spcPts val="800"/>
                        </a:spcAft>
                      </a:pPr>
                      <a:r>
                        <a:rPr lang="en-US" sz="900">
                          <a:effectLst/>
                        </a:rPr>
                        <a:t>2</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0.175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0.175</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0.175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5285901"/>
                  </a:ext>
                </a:extLst>
              </a:tr>
              <a:tr h="178435">
                <a:tc>
                  <a:txBody>
                    <a:bodyPr/>
                    <a:lstStyle/>
                    <a:p>
                      <a:pPr algn="r">
                        <a:lnSpc>
                          <a:spcPct val="107000"/>
                        </a:lnSpc>
                        <a:spcAft>
                          <a:spcPts val="800"/>
                        </a:spcAft>
                      </a:pPr>
                      <a:r>
                        <a:rPr lang="en-US" sz="900">
                          <a:effectLst/>
                        </a:rPr>
                        <a:t>3</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0.15</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0.15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7003908"/>
                  </a:ext>
                </a:extLst>
              </a:tr>
              <a:tr h="178435">
                <a:tc>
                  <a:txBody>
                    <a:bodyPr/>
                    <a:lstStyle/>
                    <a:p>
                      <a:pPr algn="r">
                        <a:lnSpc>
                          <a:spcPct val="107000"/>
                        </a:lnSpc>
                        <a:spcAft>
                          <a:spcPts val="800"/>
                        </a:spcAft>
                      </a:pPr>
                      <a:r>
                        <a:rPr lang="en-US" sz="900">
                          <a:effectLst/>
                        </a:rPr>
                        <a:t>4</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0.1</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4861993"/>
                  </a:ext>
                </a:extLst>
              </a:tr>
              <a:tr h="178435">
                <a:tc>
                  <a:txBody>
                    <a:bodyPr/>
                    <a:lstStyle/>
                    <a:p>
                      <a:pPr algn="r">
                        <a:lnSpc>
                          <a:spcPct val="107000"/>
                        </a:lnSpc>
                        <a:spcAft>
                          <a:spcPts val="800"/>
                        </a:spcAft>
                      </a:pPr>
                      <a:r>
                        <a:rPr lang="en-US" sz="900">
                          <a:effectLst/>
                        </a:rPr>
                        <a:t>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0.075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a:solidFill>
                            <a:srgbClr val="FFC000"/>
                          </a:solidFill>
                          <a:effectLst/>
                        </a:rPr>
                        <a:t>0.05</a:t>
                      </a:r>
                      <a:endParaRPr lang="en-IL" sz="140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0.05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2714338"/>
                  </a:ext>
                </a:extLst>
              </a:tr>
              <a:tr h="178435">
                <a:tc>
                  <a:txBody>
                    <a:bodyPr/>
                    <a:lstStyle/>
                    <a:p>
                      <a:pPr algn="r">
                        <a:lnSpc>
                          <a:spcPct val="107000"/>
                        </a:lnSpc>
                        <a:spcAft>
                          <a:spcPts val="800"/>
                        </a:spcAft>
                      </a:pPr>
                      <a:r>
                        <a:rPr lang="en-US" sz="900">
                          <a:effectLst/>
                        </a:rPr>
                        <a:t>6</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0.075</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0.075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0.075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72076619"/>
                  </a:ext>
                </a:extLst>
              </a:tr>
              <a:tr h="178435">
                <a:tc>
                  <a:txBody>
                    <a:bodyPr/>
                    <a:lstStyle/>
                    <a:p>
                      <a:pPr algn="r">
                        <a:lnSpc>
                          <a:spcPct val="107000"/>
                        </a:lnSpc>
                        <a:spcAft>
                          <a:spcPts val="800"/>
                        </a:spcAft>
                      </a:pPr>
                      <a:r>
                        <a:rPr lang="en-US" sz="900">
                          <a:effectLst/>
                        </a:rPr>
                        <a:t>7</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r">
                        <a:lnSpc>
                          <a:spcPct val="107000"/>
                        </a:lnSpc>
                        <a:spcAft>
                          <a:spcPts val="800"/>
                        </a:spcAft>
                      </a:pPr>
                      <a:r>
                        <a:rPr lang="en-US" sz="900">
                          <a:effectLst/>
                        </a:rPr>
                        <a:t>0.125</a:t>
                      </a:r>
                      <a:endParaRPr lang="en-IL"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0.025</a:t>
                      </a:r>
                      <a:endParaRPr lang="en-IL"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0.025</a:t>
                      </a:r>
                      <a:endParaRPr lang="en-IL" sz="14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B050"/>
                          </a:solidFill>
                          <a:effectLst/>
                        </a:rPr>
                        <a:t>0.025</a:t>
                      </a:r>
                      <a:endParaRPr lang="en-IL" sz="14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0.025</a:t>
                      </a:r>
                      <a:endParaRPr lang="en-IL" sz="14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95238054"/>
                  </a:ext>
                </a:extLst>
              </a:tr>
            </a:tbl>
          </a:graphicData>
        </a:graphic>
      </p:graphicFrame>
    </p:spTree>
    <p:extLst>
      <p:ext uri="{BB962C8B-B14F-4D97-AF65-F5344CB8AC3E}">
        <p14:creationId xmlns:p14="http://schemas.microsoft.com/office/powerpoint/2010/main" val="2302622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“same </a:t>
            </a:r>
            <a:r>
              <a:rPr lang="en-US" altLang="ko-KR" sz="4400" b="1" dirty="0" err="1">
                <a:solidFill>
                  <a:schemeClr val="bg1"/>
                </a:solidFill>
                <a:latin typeface="+mj-lt"/>
                <a:cs typeface="Arial" pitchFamily="34" charset="0"/>
              </a:rPr>
              <a:t>same</a:t>
            </a:r>
            <a:r>
              <a:rPr lang="en-US" altLang="ko-KR" sz="4400" b="1" dirty="0">
                <a:solidFill>
                  <a:schemeClr val="bg1"/>
                </a:solidFill>
                <a:latin typeface="+mj-lt"/>
                <a:cs typeface="Arial" pitchFamily="34" charset="0"/>
              </a:rPr>
              <a:t>, different voltage”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7056784" cy="4585871"/>
            <a:chOff x="3687661" y="1203598"/>
            <a:chExt cx="2389423" cy="4585871"/>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Applying the same approach to the lower voltage states</a:t>
              </a:r>
            </a:p>
          </p:txBody>
        </p:sp>
        <p:sp>
          <p:nvSpPr>
            <p:cNvPr id="14" name="TextBox 13"/>
            <p:cNvSpPr txBox="1"/>
            <p:nvPr/>
          </p:nvSpPr>
          <p:spPr>
            <a:xfrm>
              <a:off x="3687661" y="1819151"/>
              <a:ext cx="2352959" cy="3970318"/>
            </a:xfrm>
            <a:prstGeom prst="rect">
              <a:avLst/>
            </a:prstGeom>
            <a:noFill/>
          </p:spPr>
          <p:txBody>
            <a:bodyPr wrap="square" rtlCol="0">
              <a:spAutoFit/>
            </a:bodyPr>
            <a:lstStyle/>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r>
                <a:rPr lang="en-US" altLang="ko-KR" sz="1400" b="1" dirty="0">
                  <a:solidFill>
                    <a:schemeClr val="accent3"/>
                  </a:solidFill>
                  <a:cs typeface="Arial" pitchFamily="34" charset="0"/>
                </a:rPr>
                <a:t>Observing the “BER per state” graph we can notice several phenomena:</a:t>
              </a:r>
            </a:p>
            <a:p>
              <a:pPr marL="285750" indent="-285750">
                <a:buFont typeface="Arial" panose="020B0604020202020204" pitchFamily="34" charset="0"/>
                <a:buChar char="•"/>
              </a:pPr>
              <a:r>
                <a:rPr lang="en-US" altLang="ko-KR" sz="1400" b="1" dirty="0">
                  <a:solidFill>
                    <a:schemeClr val="accent3"/>
                  </a:solidFill>
                  <a:cs typeface="Arial" pitchFamily="34" charset="0"/>
                </a:rPr>
                <a:t>When changing the bias numbers of the lower voltage end the effect on the BER levels is only local. In other words, a change in bias on stages 0-2 doesn’t seem to affect the BER numbers of the higher voltage levels. </a:t>
              </a:r>
            </a:p>
            <a:p>
              <a:pPr marL="285750" indent="-285750">
                <a:buFont typeface="Arial" panose="020B0604020202020204" pitchFamily="34" charset="0"/>
                <a:buChar char="•"/>
              </a:pPr>
              <a:r>
                <a:rPr lang="en-US" altLang="ko-KR" sz="1400" b="1" dirty="0">
                  <a:solidFill>
                    <a:schemeClr val="accent3"/>
                  </a:solidFill>
                  <a:cs typeface="Arial" pitchFamily="34" charset="0"/>
                </a:rPr>
                <a:t>Test 8 shows that reducing the bias on state 0 and shifting the weight to state 1 (one state away from the edge like we did with stat6) has little to no affect on the BER and is still slightly better than test 3. This might show that the “higher the voltage the higher the BER” isn’t always true.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7" name="Chart 16">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2102847493"/>
              </p:ext>
            </p:extLst>
          </p:nvPr>
        </p:nvGraphicFramePr>
        <p:xfrm>
          <a:off x="2527839" y="1204301"/>
          <a:ext cx="5212513" cy="19895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051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“same </a:t>
            </a:r>
            <a:r>
              <a:rPr lang="en-US" altLang="ko-KR" sz="4400" b="1" dirty="0" err="1">
                <a:solidFill>
                  <a:schemeClr val="bg1"/>
                </a:solidFill>
                <a:latin typeface="+mj-lt"/>
                <a:cs typeface="Arial" pitchFamily="34" charset="0"/>
              </a:rPr>
              <a:t>same</a:t>
            </a:r>
            <a:r>
              <a:rPr lang="en-US" altLang="ko-KR" sz="4400" b="1" dirty="0">
                <a:solidFill>
                  <a:schemeClr val="bg1"/>
                </a:solidFill>
                <a:latin typeface="+mj-lt"/>
                <a:cs typeface="Arial" pitchFamily="34" charset="0"/>
              </a:rPr>
              <a:t>, different voltage”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1125193"/>
            <a:chOff x="3687661" y="1203598"/>
            <a:chExt cx="2413805" cy="112519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Applying the same approach to the lower voltage states</a:t>
              </a:r>
            </a:p>
          </p:txBody>
        </p:sp>
        <p:sp>
          <p:nvSpPr>
            <p:cNvPr id="14" name="TextBox 13"/>
            <p:cNvSpPr txBox="1"/>
            <p:nvPr/>
          </p:nvSpPr>
          <p:spPr>
            <a:xfrm>
              <a:off x="3687661" y="1819151"/>
              <a:ext cx="2413805" cy="307777"/>
            </a:xfrm>
            <a:prstGeom prst="rect">
              <a:avLst/>
            </a:prstGeom>
            <a:noFill/>
          </p:spPr>
          <p:txBody>
            <a:bodyPr wrap="square" rtlCol="0">
              <a:spAutoFit/>
            </a:bodyPr>
            <a:lstStyle/>
            <a:p>
              <a:r>
                <a:rPr lang="en-US" altLang="ko-KR" sz="1400" b="1" dirty="0">
                  <a:solidFill>
                    <a:schemeClr val="accent3"/>
                  </a:solidFill>
                  <a:cs typeface="Arial" pitchFamily="34" charset="0"/>
                </a:rPr>
                <a:t>Overall, only test 8 offers less BER but yet to be seen what it install in the long run.</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2" name="Picture 11">
            <a:extLst>
              <a:ext uri="{FF2B5EF4-FFF2-40B4-BE49-F238E27FC236}">
                <a16:creationId xmlns:a16="http://schemas.microsoft.com/office/drawing/2014/main" id="{A9472117-9FDB-4350-87D5-380CF9852177}"/>
              </a:ext>
            </a:extLst>
          </p:cNvPr>
          <p:cNvPicPr/>
          <p:nvPr/>
        </p:nvPicPr>
        <p:blipFill>
          <a:blip r:embed="rId2"/>
          <a:stretch>
            <a:fillRect/>
          </a:stretch>
        </p:blipFill>
        <p:spPr>
          <a:xfrm>
            <a:off x="1907703" y="1639489"/>
            <a:ext cx="5400601" cy="3151053"/>
          </a:xfrm>
          <a:prstGeom prst="rect">
            <a:avLst/>
          </a:prstGeom>
        </p:spPr>
      </p:pic>
      <p:pic>
        <p:nvPicPr>
          <p:cNvPr id="15" name="Picture 14">
            <a:extLst>
              <a:ext uri="{FF2B5EF4-FFF2-40B4-BE49-F238E27FC236}">
                <a16:creationId xmlns:a16="http://schemas.microsoft.com/office/drawing/2014/main" id="{89B2744F-E855-4669-823A-F2752ED70916}"/>
              </a:ext>
            </a:extLst>
          </p:cNvPr>
          <p:cNvPicPr/>
          <p:nvPr/>
        </p:nvPicPr>
        <p:blipFill>
          <a:blip r:embed="rId3">
            <a:extLst>
              <a:ext uri="{28A0092B-C50C-407E-A947-70E740481C1C}">
                <a14:useLocalDpi xmlns:a14="http://schemas.microsoft.com/office/drawing/2010/main" val="0"/>
              </a:ext>
            </a:extLst>
          </a:blip>
          <a:stretch>
            <a:fillRect/>
          </a:stretch>
        </p:blipFill>
        <p:spPr>
          <a:xfrm>
            <a:off x="7232884" y="2571750"/>
            <a:ext cx="1227547" cy="1033185"/>
          </a:xfrm>
          <a:prstGeom prst="rect">
            <a:avLst/>
          </a:prstGeom>
        </p:spPr>
      </p:pic>
    </p:spTree>
    <p:extLst>
      <p:ext uri="{BB962C8B-B14F-4D97-AF65-F5344CB8AC3E}">
        <p14:creationId xmlns:p14="http://schemas.microsoft.com/office/powerpoint/2010/main" val="870837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“make or break”</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1569660"/>
            <a:chOff x="3687661" y="1203598"/>
            <a:chExt cx="2413805" cy="1569660"/>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Testing the limits of state 6 </a:t>
              </a:r>
            </a:p>
          </p:txBody>
        </p:sp>
        <p:sp>
          <p:nvSpPr>
            <p:cNvPr id="14" name="TextBox 13"/>
            <p:cNvSpPr txBox="1"/>
            <p:nvPr/>
          </p:nvSpPr>
          <p:spPr>
            <a:xfrm>
              <a:off x="3687661" y="1819151"/>
              <a:ext cx="2413805" cy="954107"/>
            </a:xfrm>
            <a:prstGeom prst="rect">
              <a:avLst/>
            </a:prstGeom>
            <a:noFill/>
          </p:spPr>
          <p:txBody>
            <a:bodyPr wrap="square" rtlCol="0">
              <a:spAutoFit/>
            </a:bodyPr>
            <a:lstStyle/>
            <a:p>
              <a:r>
                <a:rPr lang="en-US" altLang="ko-KR" sz="1400" b="1" dirty="0">
                  <a:solidFill>
                    <a:schemeClr val="accent3"/>
                  </a:solidFill>
                  <a:cs typeface="Arial" pitchFamily="34" charset="0"/>
                </a:rPr>
                <a:t>The previous tests further proved our point but didn’t improve over test 3. We decided to push state 6 to the limit of its capacity with test 9 by increasing the bias on state 6 to 0.1 while reducing state’s 4 bias to see if reducing the bias from the mid-range could improve the BER:</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6" name="Picture 15">
            <a:extLst>
              <a:ext uri="{FF2B5EF4-FFF2-40B4-BE49-F238E27FC236}">
                <a16:creationId xmlns:a16="http://schemas.microsoft.com/office/drawing/2014/main" id="{A00842B2-58BF-4135-858B-F13BA94F5517}"/>
              </a:ext>
            </a:extLst>
          </p:cNvPr>
          <p:cNvPicPr/>
          <p:nvPr/>
        </p:nvPicPr>
        <p:blipFill>
          <a:blip r:embed="rId2"/>
          <a:stretch>
            <a:fillRect/>
          </a:stretch>
        </p:blipFill>
        <p:spPr>
          <a:xfrm>
            <a:off x="1913183" y="2427734"/>
            <a:ext cx="4000500" cy="2559050"/>
          </a:xfrm>
          <a:prstGeom prst="rect">
            <a:avLst/>
          </a:prstGeom>
        </p:spPr>
      </p:pic>
      <p:pic>
        <p:nvPicPr>
          <p:cNvPr id="17" name="Picture 16">
            <a:extLst>
              <a:ext uri="{FF2B5EF4-FFF2-40B4-BE49-F238E27FC236}">
                <a16:creationId xmlns:a16="http://schemas.microsoft.com/office/drawing/2014/main" id="{8887107B-51B5-4FB9-844D-6E01B0127F3C}"/>
              </a:ext>
            </a:extLst>
          </p:cNvPr>
          <p:cNvPicPr/>
          <p:nvPr/>
        </p:nvPicPr>
        <p:blipFill>
          <a:blip r:embed="rId3">
            <a:extLst>
              <a:ext uri="{28A0092B-C50C-407E-A947-70E740481C1C}">
                <a14:useLocalDpi xmlns:a14="http://schemas.microsoft.com/office/drawing/2010/main" val="0"/>
              </a:ext>
            </a:extLst>
          </a:blip>
          <a:stretch>
            <a:fillRect/>
          </a:stretch>
        </p:blipFill>
        <p:spPr>
          <a:xfrm>
            <a:off x="5913683" y="2427734"/>
            <a:ext cx="937260" cy="480060"/>
          </a:xfrm>
          <a:prstGeom prst="rect">
            <a:avLst/>
          </a:prstGeom>
        </p:spPr>
      </p:pic>
      <p:graphicFrame>
        <p:nvGraphicFramePr>
          <p:cNvPr id="2" name="Table 1">
            <a:extLst>
              <a:ext uri="{FF2B5EF4-FFF2-40B4-BE49-F238E27FC236}">
                <a16:creationId xmlns:a16="http://schemas.microsoft.com/office/drawing/2014/main" id="{64615604-D3BB-4AEF-B0F7-2510C99B8E40}"/>
              </a:ext>
            </a:extLst>
          </p:cNvPr>
          <p:cNvGraphicFramePr>
            <a:graphicFrameLocks noGrp="1"/>
          </p:cNvGraphicFramePr>
          <p:nvPr>
            <p:extLst>
              <p:ext uri="{D42A27DB-BD31-4B8C-83A1-F6EECF244321}">
                <p14:modId xmlns:p14="http://schemas.microsoft.com/office/powerpoint/2010/main" val="1412555159"/>
              </p:ext>
            </p:extLst>
          </p:nvPr>
        </p:nvGraphicFramePr>
        <p:xfrm>
          <a:off x="5913683" y="3390013"/>
          <a:ext cx="3122815" cy="1461770"/>
        </p:xfrm>
        <a:graphic>
          <a:graphicData uri="http://schemas.openxmlformats.org/drawingml/2006/table">
            <a:tbl>
              <a:tblPr firstRow="1" firstCol="1" bandRow="1">
                <a:tableStyleId>{5C22544A-7EE6-4342-B048-85BDC9FD1C3A}</a:tableStyleId>
              </a:tblPr>
              <a:tblGrid>
                <a:gridCol w="488548">
                  <a:extLst>
                    <a:ext uri="{9D8B030D-6E8A-4147-A177-3AD203B41FA5}">
                      <a16:colId xmlns:a16="http://schemas.microsoft.com/office/drawing/2014/main" val="2660684464"/>
                    </a:ext>
                  </a:extLst>
                </a:gridCol>
                <a:gridCol w="631446">
                  <a:extLst>
                    <a:ext uri="{9D8B030D-6E8A-4147-A177-3AD203B41FA5}">
                      <a16:colId xmlns:a16="http://schemas.microsoft.com/office/drawing/2014/main" val="923698585"/>
                    </a:ext>
                  </a:extLst>
                </a:gridCol>
                <a:gridCol w="488548">
                  <a:extLst>
                    <a:ext uri="{9D8B030D-6E8A-4147-A177-3AD203B41FA5}">
                      <a16:colId xmlns:a16="http://schemas.microsoft.com/office/drawing/2014/main" val="1939159431"/>
                    </a:ext>
                  </a:extLst>
                </a:gridCol>
                <a:gridCol w="488548">
                  <a:extLst>
                    <a:ext uri="{9D8B030D-6E8A-4147-A177-3AD203B41FA5}">
                      <a16:colId xmlns:a16="http://schemas.microsoft.com/office/drawing/2014/main" val="4293002915"/>
                    </a:ext>
                  </a:extLst>
                </a:gridCol>
                <a:gridCol w="488548">
                  <a:extLst>
                    <a:ext uri="{9D8B030D-6E8A-4147-A177-3AD203B41FA5}">
                      <a16:colId xmlns:a16="http://schemas.microsoft.com/office/drawing/2014/main" val="3011676929"/>
                    </a:ext>
                  </a:extLst>
                </a:gridCol>
                <a:gridCol w="537177">
                  <a:extLst>
                    <a:ext uri="{9D8B030D-6E8A-4147-A177-3AD203B41FA5}">
                      <a16:colId xmlns:a16="http://schemas.microsoft.com/office/drawing/2014/main" val="728026508"/>
                    </a:ext>
                  </a:extLst>
                </a:gridCol>
              </a:tblGrid>
              <a:tr h="151130">
                <a:tc>
                  <a:txBody>
                    <a:bodyPr/>
                    <a:lstStyle/>
                    <a:p>
                      <a:pPr algn="l">
                        <a:lnSpc>
                          <a:spcPct val="107000"/>
                        </a:lnSpc>
                        <a:spcAft>
                          <a:spcPts val="800"/>
                        </a:spcAft>
                      </a:pPr>
                      <a:r>
                        <a:rPr lang="en-US" sz="900">
                          <a:effectLst/>
                        </a:rPr>
                        <a:t>Bias</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dirty="0">
                          <a:effectLst/>
                        </a:rPr>
                        <a:t>Baseline</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Test10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739330116"/>
                  </a:ext>
                </a:extLst>
              </a:tr>
              <a:tr h="163830">
                <a:tc>
                  <a:txBody>
                    <a:bodyPr/>
                    <a:lstStyle/>
                    <a:p>
                      <a:pPr algn="l">
                        <a:lnSpc>
                          <a:spcPct val="107000"/>
                        </a:lnSpc>
                        <a:spcAft>
                          <a:spcPts val="800"/>
                        </a:spcAft>
                      </a:pPr>
                      <a:r>
                        <a:rPr lang="en-US" sz="9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0.175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020124136"/>
                  </a:ext>
                </a:extLst>
              </a:tr>
              <a:tr h="163830">
                <a:tc>
                  <a:txBody>
                    <a:bodyPr/>
                    <a:lstStyle/>
                    <a:p>
                      <a:pPr algn="l">
                        <a:lnSpc>
                          <a:spcPct val="107000"/>
                        </a:lnSpc>
                        <a:spcAft>
                          <a:spcPts val="800"/>
                        </a:spcAft>
                      </a:pPr>
                      <a:r>
                        <a:rPr lang="en-US" sz="9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0.225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754280539"/>
                  </a:ext>
                </a:extLst>
              </a:tr>
              <a:tr h="163830">
                <a:tc>
                  <a:txBody>
                    <a:bodyPr/>
                    <a:lstStyle/>
                    <a:p>
                      <a:pPr algn="l">
                        <a:lnSpc>
                          <a:spcPct val="107000"/>
                        </a:lnSpc>
                        <a:spcAft>
                          <a:spcPts val="800"/>
                        </a:spcAft>
                      </a:pPr>
                      <a:r>
                        <a:rPr lang="en-US" sz="9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0.2</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596855300"/>
                  </a:ext>
                </a:extLst>
              </a:tr>
              <a:tr h="163830">
                <a:tc>
                  <a:txBody>
                    <a:bodyPr/>
                    <a:lstStyle/>
                    <a:p>
                      <a:pPr algn="l">
                        <a:lnSpc>
                          <a:spcPct val="107000"/>
                        </a:lnSpc>
                        <a:spcAft>
                          <a:spcPts val="800"/>
                        </a:spcAft>
                      </a:pPr>
                      <a:r>
                        <a:rPr lang="en-US" sz="9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0.15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097118168"/>
                  </a:ext>
                </a:extLst>
              </a:tr>
              <a:tr h="163830">
                <a:tc>
                  <a:txBody>
                    <a:bodyPr/>
                    <a:lstStyle/>
                    <a:p>
                      <a:pPr algn="l">
                        <a:lnSpc>
                          <a:spcPct val="107000"/>
                        </a:lnSpc>
                        <a:spcAft>
                          <a:spcPts val="800"/>
                        </a:spcAft>
                      </a:pPr>
                      <a:r>
                        <a:rPr lang="en-US" sz="9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0.075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104783683"/>
                  </a:ext>
                </a:extLst>
              </a:tr>
              <a:tr h="163830">
                <a:tc>
                  <a:txBody>
                    <a:bodyPr/>
                    <a:lstStyle/>
                    <a:p>
                      <a:pPr algn="l">
                        <a:lnSpc>
                          <a:spcPct val="107000"/>
                        </a:lnSpc>
                        <a:spcAft>
                          <a:spcPts val="800"/>
                        </a:spcAft>
                      </a:pPr>
                      <a:r>
                        <a:rPr lang="en-US" sz="9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0.05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212250835"/>
                  </a:ext>
                </a:extLst>
              </a:tr>
              <a:tr h="163830">
                <a:tc>
                  <a:txBody>
                    <a:bodyPr/>
                    <a:lstStyle/>
                    <a:p>
                      <a:pPr algn="l">
                        <a:lnSpc>
                          <a:spcPct val="107000"/>
                        </a:lnSpc>
                        <a:spcAft>
                          <a:spcPts val="800"/>
                        </a:spcAft>
                      </a:pPr>
                      <a:r>
                        <a:rPr lang="en-US" sz="9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0.1</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351554402"/>
                  </a:ext>
                </a:extLst>
              </a:tr>
              <a:tr h="163830">
                <a:tc>
                  <a:txBody>
                    <a:bodyPr/>
                    <a:lstStyle/>
                    <a:p>
                      <a:pPr algn="l">
                        <a:lnSpc>
                          <a:spcPct val="107000"/>
                        </a:lnSpc>
                        <a:spcAft>
                          <a:spcPts val="800"/>
                        </a:spcAft>
                      </a:pPr>
                      <a:r>
                        <a:rPr lang="en-US" sz="9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00FF"/>
                          </a:solidFill>
                          <a:effectLst/>
                        </a:rPr>
                        <a:t>0.025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410635701"/>
                  </a:ext>
                </a:extLst>
              </a:tr>
            </a:tbl>
          </a:graphicData>
        </a:graphic>
      </p:graphicFrame>
    </p:spTree>
    <p:extLst>
      <p:ext uri="{BB962C8B-B14F-4D97-AF65-F5344CB8AC3E}">
        <p14:creationId xmlns:p14="http://schemas.microsoft.com/office/powerpoint/2010/main" val="411897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“make or break”</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1785104"/>
            <a:chOff x="3687661" y="1203598"/>
            <a:chExt cx="2413805" cy="1785104"/>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Testing the limits of state 6 </a:t>
              </a:r>
            </a:p>
          </p:txBody>
        </p:sp>
        <p:sp>
          <p:nvSpPr>
            <p:cNvPr id="14" name="TextBox 13"/>
            <p:cNvSpPr txBox="1"/>
            <p:nvPr/>
          </p:nvSpPr>
          <p:spPr>
            <a:xfrm>
              <a:off x="3687661" y="1819151"/>
              <a:ext cx="2413805" cy="1169551"/>
            </a:xfrm>
            <a:prstGeom prst="rect">
              <a:avLst/>
            </a:prstGeom>
            <a:noFill/>
          </p:spPr>
          <p:txBody>
            <a:bodyPr wrap="square" rtlCol="0">
              <a:spAutoFit/>
            </a:bodyPr>
            <a:lstStyle/>
            <a:p>
              <a:r>
                <a:rPr lang="en-US" altLang="ko-KR" sz="1400" b="1" dirty="0">
                  <a:solidFill>
                    <a:schemeClr val="accent3"/>
                  </a:solidFill>
                  <a:cs typeface="Arial" pitchFamily="34" charset="0"/>
                </a:rPr>
                <a:t>Viewing the results of test 9 we can see that the increase in state 6 bias has passed the sweet spot. Between test 3 &amp; 6 the increase of 0.25 in the bias didn’t affect the BER much. But when adding an additional 0.25 the BER increased dramatically in both state 6 &amp; state 0. Test 10 has a large reduction in state 0 but still the wear is worse that test 3.</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4110791938"/>
              </p:ext>
            </p:extLst>
          </p:nvPr>
        </p:nvGraphicFramePr>
        <p:xfrm>
          <a:off x="2730042" y="2268622"/>
          <a:ext cx="5412105" cy="27933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6347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“Two is better than one”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1569660"/>
            <a:chOff x="3687661" y="1203598"/>
            <a:chExt cx="2413805" cy="1569660"/>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Testing both ends of the voltage spectrum </a:t>
              </a:r>
            </a:p>
          </p:txBody>
        </p:sp>
        <p:sp>
          <p:nvSpPr>
            <p:cNvPr id="14" name="TextBox 13"/>
            <p:cNvSpPr txBox="1"/>
            <p:nvPr/>
          </p:nvSpPr>
          <p:spPr>
            <a:xfrm>
              <a:off x="3687661" y="1819151"/>
              <a:ext cx="2413805" cy="954107"/>
            </a:xfrm>
            <a:prstGeom prst="rect">
              <a:avLst/>
            </a:prstGeom>
            <a:noFill/>
          </p:spPr>
          <p:txBody>
            <a:bodyPr wrap="square" rtlCol="0">
              <a:spAutoFit/>
            </a:bodyPr>
            <a:lstStyle/>
            <a:p>
              <a:r>
                <a:rPr lang="en-US" altLang="ko-KR" sz="1400" b="1" dirty="0">
                  <a:solidFill>
                    <a:schemeClr val="accent3"/>
                  </a:solidFill>
                  <a:cs typeface="Arial" pitchFamily="34" charset="0"/>
                </a:rPr>
                <a:t>The previous tests of 7-9 tested different ends of the voltage spectrum. The following test came to combine test 8 by moving the highest bias to state 1 while increasing the bias on state 6 to test if by decreasing the bias on the lower end of the spectrum we could reduce the effect of test 6 on the lower states.</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2" name="Picture 11">
            <a:extLst>
              <a:ext uri="{FF2B5EF4-FFF2-40B4-BE49-F238E27FC236}">
                <a16:creationId xmlns:a16="http://schemas.microsoft.com/office/drawing/2014/main" id="{7FC98476-C012-4403-BDC2-FE85DEA0BF35}"/>
              </a:ext>
            </a:extLst>
          </p:cNvPr>
          <p:cNvPicPr/>
          <p:nvPr/>
        </p:nvPicPr>
        <p:blipFill>
          <a:blip r:embed="rId2"/>
          <a:stretch>
            <a:fillRect/>
          </a:stretch>
        </p:blipFill>
        <p:spPr>
          <a:xfrm>
            <a:off x="1691680" y="2092667"/>
            <a:ext cx="3970020" cy="2938145"/>
          </a:xfrm>
          <a:prstGeom prst="rect">
            <a:avLst/>
          </a:prstGeom>
        </p:spPr>
      </p:pic>
      <p:graphicFrame>
        <p:nvGraphicFramePr>
          <p:cNvPr id="2" name="Table 1">
            <a:extLst>
              <a:ext uri="{FF2B5EF4-FFF2-40B4-BE49-F238E27FC236}">
                <a16:creationId xmlns:a16="http://schemas.microsoft.com/office/drawing/2014/main" id="{DC57A327-95FE-4D2E-99BC-233EB74A34E3}"/>
              </a:ext>
            </a:extLst>
          </p:cNvPr>
          <p:cNvGraphicFramePr>
            <a:graphicFrameLocks noGrp="1"/>
          </p:cNvGraphicFramePr>
          <p:nvPr>
            <p:extLst>
              <p:ext uri="{D42A27DB-BD31-4B8C-83A1-F6EECF244321}">
                <p14:modId xmlns:p14="http://schemas.microsoft.com/office/powerpoint/2010/main" val="2629901206"/>
              </p:ext>
            </p:extLst>
          </p:nvPr>
        </p:nvGraphicFramePr>
        <p:xfrm>
          <a:off x="5796135" y="2728056"/>
          <a:ext cx="3168352" cy="1450340"/>
        </p:xfrm>
        <a:graphic>
          <a:graphicData uri="http://schemas.openxmlformats.org/drawingml/2006/table">
            <a:tbl>
              <a:tblPr firstRow="1" firstCol="1" bandRow="1">
                <a:tableStyleId>{5C22544A-7EE6-4342-B048-85BDC9FD1C3A}</a:tableStyleId>
              </a:tblPr>
              <a:tblGrid>
                <a:gridCol w="417646">
                  <a:extLst>
                    <a:ext uri="{9D8B030D-6E8A-4147-A177-3AD203B41FA5}">
                      <a16:colId xmlns:a16="http://schemas.microsoft.com/office/drawing/2014/main" val="3229744313"/>
                    </a:ext>
                  </a:extLst>
                </a:gridCol>
                <a:gridCol w="675275">
                  <a:extLst>
                    <a:ext uri="{9D8B030D-6E8A-4147-A177-3AD203B41FA5}">
                      <a16:colId xmlns:a16="http://schemas.microsoft.com/office/drawing/2014/main" val="3510998343"/>
                    </a:ext>
                  </a:extLst>
                </a:gridCol>
                <a:gridCol w="501656">
                  <a:extLst>
                    <a:ext uri="{9D8B030D-6E8A-4147-A177-3AD203B41FA5}">
                      <a16:colId xmlns:a16="http://schemas.microsoft.com/office/drawing/2014/main" val="259290311"/>
                    </a:ext>
                  </a:extLst>
                </a:gridCol>
                <a:gridCol w="501656">
                  <a:extLst>
                    <a:ext uri="{9D8B030D-6E8A-4147-A177-3AD203B41FA5}">
                      <a16:colId xmlns:a16="http://schemas.microsoft.com/office/drawing/2014/main" val="2577428520"/>
                    </a:ext>
                  </a:extLst>
                </a:gridCol>
                <a:gridCol w="501656">
                  <a:extLst>
                    <a:ext uri="{9D8B030D-6E8A-4147-A177-3AD203B41FA5}">
                      <a16:colId xmlns:a16="http://schemas.microsoft.com/office/drawing/2014/main" val="3962301533"/>
                    </a:ext>
                  </a:extLst>
                </a:gridCol>
                <a:gridCol w="570463">
                  <a:extLst>
                    <a:ext uri="{9D8B030D-6E8A-4147-A177-3AD203B41FA5}">
                      <a16:colId xmlns:a16="http://schemas.microsoft.com/office/drawing/2014/main" val="1922514032"/>
                    </a:ext>
                  </a:extLst>
                </a:gridCol>
              </a:tblGrid>
              <a:tr h="149860">
                <a:tc>
                  <a:txBody>
                    <a:bodyPr/>
                    <a:lstStyle/>
                    <a:p>
                      <a:pPr algn="l">
                        <a:lnSpc>
                          <a:spcPct val="107000"/>
                        </a:lnSpc>
                        <a:spcAft>
                          <a:spcPts val="800"/>
                        </a:spcAft>
                      </a:pPr>
                      <a:r>
                        <a:rPr lang="en-US" sz="900">
                          <a:effectLst/>
                        </a:rPr>
                        <a:t>Bias</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Baseline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Test9</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Test10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89778233"/>
                  </a:ext>
                </a:extLst>
              </a:tr>
              <a:tr h="162560">
                <a:tc>
                  <a:txBody>
                    <a:bodyPr/>
                    <a:lstStyle/>
                    <a:p>
                      <a:pPr algn="l">
                        <a:lnSpc>
                          <a:spcPct val="107000"/>
                        </a:lnSpc>
                        <a:spcAft>
                          <a:spcPts val="800"/>
                        </a:spcAft>
                      </a:pPr>
                      <a:r>
                        <a:rPr lang="en-US" sz="9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0.175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42293588"/>
                  </a:ext>
                </a:extLst>
              </a:tr>
              <a:tr h="162560">
                <a:tc>
                  <a:txBody>
                    <a:bodyPr/>
                    <a:lstStyle/>
                    <a:p>
                      <a:pPr algn="l">
                        <a:lnSpc>
                          <a:spcPct val="107000"/>
                        </a:lnSpc>
                        <a:spcAft>
                          <a:spcPts val="800"/>
                        </a:spcAft>
                      </a:pPr>
                      <a:r>
                        <a:rPr lang="en-US" sz="9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0.2</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0.2</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0.225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64568712"/>
                  </a:ext>
                </a:extLst>
              </a:tr>
              <a:tr h="162560">
                <a:tc>
                  <a:txBody>
                    <a:bodyPr/>
                    <a:lstStyle/>
                    <a:p>
                      <a:pPr algn="l">
                        <a:lnSpc>
                          <a:spcPct val="107000"/>
                        </a:lnSpc>
                        <a:spcAft>
                          <a:spcPts val="800"/>
                        </a:spcAft>
                      </a:pPr>
                      <a:r>
                        <a:rPr lang="en-US" sz="9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0.2</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73192896"/>
                  </a:ext>
                </a:extLst>
              </a:tr>
              <a:tr h="162560">
                <a:tc>
                  <a:txBody>
                    <a:bodyPr/>
                    <a:lstStyle/>
                    <a:p>
                      <a:pPr algn="l">
                        <a:lnSpc>
                          <a:spcPct val="107000"/>
                        </a:lnSpc>
                        <a:spcAft>
                          <a:spcPts val="800"/>
                        </a:spcAft>
                      </a:pPr>
                      <a:r>
                        <a:rPr lang="en-US" sz="9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0.15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20735172"/>
                  </a:ext>
                </a:extLst>
              </a:tr>
              <a:tr h="162560">
                <a:tc>
                  <a:txBody>
                    <a:bodyPr/>
                    <a:lstStyle/>
                    <a:p>
                      <a:pPr algn="l">
                        <a:lnSpc>
                          <a:spcPct val="107000"/>
                        </a:lnSpc>
                        <a:spcAft>
                          <a:spcPts val="800"/>
                        </a:spcAft>
                      </a:pPr>
                      <a:r>
                        <a:rPr lang="en-US" sz="9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0.1</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0.1</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0.075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8157501"/>
                  </a:ext>
                </a:extLst>
              </a:tr>
              <a:tr h="162560">
                <a:tc>
                  <a:txBody>
                    <a:bodyPr/>
                    <a:lstStyle/>
                    <a:p>
                      <a:pPr algn="l">
                        <a:lnSpc>
                          <a:spcPct val="107000"/>
                        </a:lnSpc>
                        <a:spcAft>
                          <a:spcPts val="800"/>
                        </a:spcAft>
                      </a:pPr>
                      <a:r>
                        <a:rPr lang="en-US" sz="9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0.05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33385877"/>
                  </a:ext>
                </a:extLst>
              </a:tr>
              <a:tr h="162560">
                <a:tc>
                  <a:txBody>
                    <a:bodyPr/>
                    <a:lstStyle/>
                    <a:p>
                      <a:pPr algn="l">
                        <a:lnSpc>
                          <a:spcPct val="107000"/>
                        </a:lnSpc>
                        <a:spcAft>
                          <a:spcPts val="800"/>
                        </a:spcAft>
                      </a:pPr>
                      <a:r>
                        <a:rPr lang="en-US" sz="9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0.1</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0.1</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79809831"/>
                  </a:ext>
                </a:extLst>
              </a:tr>
              <a:tr h="162560">
                <a:tc>
                  <a:txBody>
                    <a:bodyPr/>
                    <a:lstStyle/>
                    <a:p>
                      <a:pPr algn="l">
                        <a:lnSpc>
                          <a:spcPct val="107000"/>
                        </a:lnSpc>
                        <a:spcAft>
                          <a:spcPts val="800"/>
                        </a:spcAft>
                      </a:pPr>
                      <a:r>
                        <a:rPr lang="en-US" sz="9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9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900" dirty="0">
                          <a:solidFill>
                            <a:srgbClr val="FF0000"/>
                          </a:solidFill>
                          <a:effectLst/>
                        </a:rPr>
                        <a:t>0.025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900" dirty="0">
                          <a:solidFill>
                            <a:srgbClr val="FFC000"/>
                          </a:solidFill>
                          <a:effectLst/>
                        </a:rPr>
                        <a:t>0.025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0070C0"/>
                          </a:solidFill>
                          <a:effectLst/>
                        </a:rPr>
                        <a:t>0.025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900" dirty="0">
                          <a:solidFill>
                            <a:srgbClr val="FF00FF"/>
                          </a:solidFill>
                          <a:effectLst/>
                        </a:rPr>
                        <a:t>0.025</a:t>
                      </a:r>
                      <a:endParaRPr lang="en-IL" sz="1200" dirty="0">
                        <a:solidFill>
                          <a:srgbClr val="FF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7380050"/>
                  </a:ext>
                </a:extLst>
              </a:tr>
            </a:tbl>
          </a:graphicData>
        </a:graphic>
      </p:graphicFrame>
    </p:spTree>
    <p:extLst>
      <p:ext uri="{BB962C8B-B14F-4D97-AF65-F5344CB8AC3E}">
        <p14:creationId xmlns:p14="http://schemas.microsoft.com/office/powerpoint/2010/main" val="342287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Introduction</a:t>
            </a:r>
          </a:p>
        </p:txBody>
      </p:sp>
      <p:grpSp>
        <p:nvGrpSpPr>
          <p:cNvPr id="8" name="Group 7"/>
          <p:cNvGrpSpPr/>
          <p:nvPr/>
        </p:nvGrpSpPr>
        <p:grpSpPr>
          <a:xfrm>
            <a:off x="1907704" y="483518"/>
            <a:ext cx="6652377" cy="4079848"/>
            <a:chOff x="3687661" y="1203598"/>
            <a:chExt cx="2252491" cy="4079848"/>
          </a:xfrm>
        </p:grpSpPr>
        <p:sp>
          <p:nvSpPr>
            <p:cNvPr id="9" name="TextBox 8"/>
            <p:cNvSpPr txBox="1"/>
            <p:nvPr/>
          </p:nvSpPr>
          <p:spPr>
            <a:xfrm>
              <a:off x="3687661" y="2051792"/>
              <a:ext cx="2252491" cy="323165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Previous studies correlate the bit values programmed on the flash cells with the extent of their wear, a phenomenon termed content-dependent memory damage. In a SLC chip each cell represents ‘1’ bit from 1 page. The ‘0’ is represented by a high voltage level while ‘1’ by a low voltage level. Therefore, increasing the number of ‘1’ reduces the average voltage level sustained by the flash cells, which has been shown to reduce their wear and increase their lifespan. Jagmohan et. al suggested to leverage this property for increasing SSD lifespan by employing biased programming. They proposed to encode the data written to the flash pages with enumerative (or endurance) codes, whose output is biased (shaped) - it includes either more ones or more zeroes.</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Figure 1: Standard mapping of voltage levels to bit values in MLC flash chips.</a:t>
              </a: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Introduction</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307777"/>
            </a:xfrm>
            <a:prstGeom prst="rect">
              <a:avLst/>
            </a:prstGeom>
            <a:noFill/>
          </p:spPr>
          <p:txBody>
            <a:bodyPr wrap="square" rtlCol="0">
              <a:spAutoFit/>
            </a:bodyPr>
            <a:lstStyle/>
            <a:p>
              <a:endParaRPr lang="ko-KR" altLang="en-US"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5" name="Picture 14">
            <a:extLst>
              <a:ext uri="{FF2B5EF4-FFF2-40B4-BE49-F238E27FC236}">
                <a16:creationId xmlns:a16="http://schemas.microsoft.com/office/drawing/2014/main" id="{4EDA9AB4-F390-4933-9302-C693DB3EA4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24182" y="3231589"/>
            <a:ext cx="2971800" cy="868680"/>
          </a:xfrm>
          <a:prstGeom prst="rect">
            <a:avLst/>
          </a:prstGeom>
          <a:noFill/>
          <a:ln>
            <a:noFill/>
          </a:ln>
        </p:spPr>
      </p:pic>
    </p:spTree>
    <p:extLst>
      <p:ext uri="{BB962C8B-B14F-4D97-AF65-F5344CB8AC3E}">
        <p14:creationId xmlns:p14="http://schemas.microsoft.com/office/powerpoint/2010/main" val="335912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“Two is better than one”</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4585871"/>
            <a:chOff x="3687661" y="1203598"/>
            <a:chExt cx="2413805" cy="4585871"/>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Testing both ends of the voltage spectrum </a:t>
              </a:r>
            </a:p>
          </p:txBody>
        </p:sp>
        <p:sp>
          <p:nvSpPr>
            <p:cNvPr id="14" name="TextBox 13"/>
            <p:cNvSpPr txBox="1"/>
            <p:nvPr/>
          </p:nvSpPr>
          <p:spPr>
            <a:xfrm>
              <a:off x="3687661" y="1819151"/>
              <a:ext cx="2413805" cy="3970318"/>
            </a:xfrm>
            <a:prstGeom prst="rect">
              <a:avLst/>
            </a:prstGeom>
            <a:noFill/>
          </p:spPr>
          <p:txBody>
            <a:bodyPr wrap="square" rtlCol="0">
              <a:spAutoFit/>
            </a:bodyPr>
            <a:lstStyle/>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endParaRPr lang="en-US" altLang="ko-KR" sz="1400" b="1" dirty="0">
                <a:solidFill>
                  <a:schemeClr val="accent3"/>
                </a:solidFill>
                <a:cs typeface="Arial" pitchFamily="34" charset="0"/>
              </a:endParaRPr>
            </a:p>
            <a:p>
              <a:r>
                <a:rPr lang="en-US" altLang="ko-KR" sz="1400" b="1" dirty="0">
                  <a:solidFill>
                    <a:schemeClr val="accent3"/>
                  </a:solidFill>
                  <a:cs typeface="Arial" pitchFamily="34" charset="0"/>
                </a:rPr>
                <a:t>Yet again it seemed like we have reached the point where the small increase in bias of states 1 &amp; 6 results in a large jump in the BER numbers. This test brings us to conclude that we can’t shift too much of the bias weight on state 1 &amp; 6 at the same time.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2313643085"/>
              </p:ext>
            </p:extLst>
          </p:nvPr>
        </p:nvGraphicFramePr>
        <p:xfrm>
          <a:off x="2766046" y="1175067"/>
          <a:ext cx="5412105" cy="27933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9510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“Hakuna Matata”</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2431435"/>
            <a:chOff x="3687661" y="1203598"/>
            <a:chExt cx="2413805" cy="2431435"/>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00110"/>
            </a:xfrm>
            <a:prstGeom prst="rect">
              <a:avLst/>
            </a:prstGeom>
            <a:noFill/>
          </p:spPr>
          <p:txBody>
            <a:bodyPr wrap="square" rtlCol="0">
              <a:spAutoFit/>
            </a:bodyPr>
            <a:lstStyle/>
            <a:p>
              <a:r>
                <a:rPr lang="en-US" altLang="ko-KR" sz="2000" b="1" dirty="0">
                  <a:solidFill>
                    <a:schemeClr val="accent3"/>
                  </a:solidFill>
                  <a:cs typeface="Arial" pitchFamily="34" charset="0"/>
                </a:rPr>
                <a:t>Relaxing the lower end voltage </a:t>
              </a:r>
            </a:p>
          </p:txBody>
        </p:sp>
        <p:sp>
          <p:nvSpPr>
            <p:cNvPr id="14" name="TextBox 13"/>
            <p:cNvSpPr txBox="1"/>
            <p:nvPr/>
          </p:nvSpPr>
          <p:spPr>
            <a:xfrm>
              <a:off x="3687661" y="1819151"/>
              <a:ext cx="2413805" cy="1815882"/>
            </a:xfrm>
            <a:prstGeom prst="rect">
              <a:avLst/>
            </a:prstGeom>
            <a:noFill/>
          </p:spPr>
          <p:txBody>
            <a:bodyPr wrap="square" rtlCol="0">
              <a:spAutoFit/>
            </a:bodyPr>
            <a:lstStyle/>
            <a:p>
              <a:r>
                <a:rPr lang="en-US" altLang="ko-KR" sz="1400" b="1" dirty="0">
                  <a:solidFill>
                    <a:schemeClr val="accent3"/>
                  </a:solidFill>
                  <a:cs typeface="Arial" pitchFamily="34" charset="0"/>
                </a:rPr>
                <a:t>After the previous attempts to imply the same theory that worked on the higher end of the voltage to the lower end, we decided to take another change of thought. We did see an improvement of state 0 in test 8 and wanted to further explore the option of improving the lower end using a different method. Maybe the notion that changing the bias for each individual state according to its BER doesn’t work on the lower end but rather a more regional approach should be taken. We decided to average the bias on states 0-2 at a rate of “0.2”. but this is definitely not the correct direction. </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2" name="Picture 11">
            <a:extLst>
              <a:ext uri="{FF2B5EF4-FFF2-40B4-BE49-F238E27FC236}">
                <a16:creationId xmlns:a16="http://schemas.microsoft.com/office/drawing/2014/main" id="{594F65C3-AD98-4D75-B09F-4195A9908357}"/>
              </a:ext>
            </a:extLst>
          </p:cNvPr>
          <p:cNvPicPr/>
          <p:nvPr/>
        </p:nvPicPr>
        <p:blipFill>
          <a:blip r:embed="rId2"/>
          <a:stretch>
            <a:fillRect/>
          </a:stretch>
        </p:blipFill>
        <p:spPr>
          <a:xfrm>
            <a:off x="5472428" y="2787774"/>
            <a:ext cx="3087652" cy="2283718"/>
          </a:xfrm>
          <a:prstGeom prst="rect">
            <a:avLst/>
          </a:prstGeom>
        </p:spPr>
      </p:pic>
      <p:graphicFrame>
        <p:nvGraphicFramePr>
          <p:cNvPr id="2" name="Table 1">
            <a:extLst>
              <a:ext uri="{FF2B5EF4-FFF2-40B4-BE49-F238E27FC236}">
                <a16:creationId xmlns:a16="http://schemas.microsoft.com/office/drawing/2014/main" id="{99707CBC-EB05-49DC-ADF7-B93A36E84F1C}"/>
              </a:ext>
            </a:extLst>
          </p:cNvPr>
          <p:cNvGraphicFramePr>
            <a:graphicFrameLocks noGrp="1"/>
          </p:cNvGraphicFramePr>
          <p:nvPr>
            <p:extLst>
              <p:ext uri="{D42A27DB-BD31-4B8C-83A1-F6EECF244321}">
                <p14:modId xmlns:p14="http://schemas.microsoft.com/office/powerpoint/2010/main" val="649014245"/>
              </p:ext>
            </p:extLst>
          </p:nvPr>
        </p:nvGraphicFramePr>
        <p:xfrm>
          <a:off x="2019678" y="3198748"/>
          <a:ext cx="2852965" cy="1461770"/>
        </p:xfrm>
        <a:graphic>
          <a:graphicData uri="http://schemas.openxmlformats.org/drawingml/2006/table">
            <a:tbl>
              <a:tblPr firstRow="1" firstCol="1" bandRow="1">
                <a:tableStyleId>{5C22544A-7EE6-4342-B048-85BDC9FD1C3A}</a:tableStyleId>
              </a:tblPr>
              <a:tblGrid>
                <a:gridCol w="456253">
                  <a:extLst>
                    <a:ext uri="{9D8B030D-6E8A-4147-A177-3AD203B41FA5}">
                      <a16:colId xmlns:a16="http://schemas.microsoft.com/office/drawing/2014/main" val="3395916061"/>
                    </a:ext>
                  </a:extLst>
                </a:gridCol>
                <a:gridCol w="715781">
                  <a:extLst>
                    <a:ext uri="{9D8B030D-6E8A-4147-A177-3AD203B41FA5}">
                      <a16:colId xmlns:a16="http://schemas.microsoft.com/office/drawing/2014/main" val="2020283208"/>
                    </a:ext>
                  </a:extLst>
                </a:gridCol>
                <a:gridCol w="536605">
                  <a:extLst>
                    <a:ext uri="{9D8B030D-6E8A-4147-A177-3AD203B41FA5}">
                      <a16:colId xmlns:a16="http://schemas.microsoft.com/office/drawing/2014/main" val="3239762756"/>
                    </a:ext>
                  </a:extLst>
                </a:gridCol>
                <a:gridCol w="536605">
                  <a:extLst>
                    <a:ext uri="{9D8B030D-6E8A-4147-A177-3AD203B41FA5}">
                      <a16:colId xmlns:a16="http://schemas.microsoft.com/office/drawing/2014/main" val="2677119458"/>
                    </a:ext>
                  </a:extLst>
                </a:gridCol>
                <a:gridCol w="607721">
                  <a:extLst>
                    <a:ext uri="{9D8B030D-6E8A-4147-A177-3AD203B41FA5}">
                      <a16:colId xmlns:a16="http://schemas.microsoft.com/office/drawing/2014/main" val="3216558747"/>
                    </a:ext>
                  </a:extLst>
                </a:gridCol>
              </a:tblGrid>
              <a:tr h="151130">
                <a:tc>
                  <a:txBody>
                    <a:bodyPr/>
                    <a:lstStyle/>
                    <a:p>
                      <a:pPr algn="l">
                        <a:lnSpc>
                          <a:spcPct val="107000"/>
                        </a:lnSpc>
                        <a:spcAft>
                          <a:spcPts val="800"/>
                        </a:spcAft>
                      </a:pPr>
                      <a:r>
                        <a:rPr lang="en-US" sz="800">
                          <a:effectLst/>
                        </a:rPr>
                        <a:t>Bias</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Baseline</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Test3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Test6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Test11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235947531"/>
                  </a:ext>
                </a:extLst>
              </a:tr>
              <a:tr h="163830">
                <a:tc>
                  <a:txBody>
                    <a:bodyPr/>
                    <a:lstStyle/>
                    <a:p>
                      <a:pPr algn="l">
                        <a:lnSpc>
                          <a:spcPct val="107000"/>
                        </a:lnSpc>
                        <a:spcAft>
                          <a:spcPts val="800"/>
                        </a:spcAft>
                      </a:pPr>
                      <a:r>
                        <a:rPr lang="en-US" sz="800">
                          <a:effectLst/>
                        </a:rPr>
                        <a:t>0</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0.225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0.225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98072156"/>
                  </a:ext>
                </a:extLst>
              </a:tr>
              <a:tr h="163830">
                <a:tc>
                  <a:txBody>
                    <a:bodyPr/>
                    <a:lstStyle/>
                    <a:p>
                      <a:pPr algn="l">
                        <a:lnSpc>
                          <a:spcPct val="107000"/>
                        </a:lnSpc>
                        <a:spcAft>
                          <a:spcPts val="800"/>
                        </a:spcAft>
                      </a:pPr>
                      <a:r>
                        <a:rPr lang="en-US" sz="800">
                          <a:effectLst/>
                        </a:rPr>
                        <a:t>1</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0.2</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0.2</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04594698"/>
                  </a:ext>
                </a:extLst>
              </a:tr>
              <a:tr h="163830">
                <a:tc>
                  <a:txBody>
                    <a:bodyPr/>
                    <a:lstStyle/>
                    <a:p>
                      <a:pPr algn="l">
                        <a:lnSpc>
                          <a:spcPct val="107000"/>
                        </a:lnSpc>
                        <a:spcAft>
                          <a:spcPts val="800"/>
                        </a:spcAft>
                      </a:pPr>
                      <a:r>
                        <a:rPr lang="en-US" sz="800">
                          <a:effectLst/>
                        </a:rPr>
                        <a:t>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0.175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0.175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0.2</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62005695"/>
                  </a:ext>
                </a:extLst>
              </a:tr>
              <a:tr h="163830">
                <a:tc>
                  <a:txBody>
                    <a:bodyPr/>
                    <a:lstStyle/>
                    <a:p>
                      <a:pPr algn="l">
                        <a:lnSpc>
                          <a:spcPct val="107000"/>
                        </a:lnSpc>
                        <a:spcAft>
                          <a:spcPts val="800"/>
                        </a:spcAft>
                      </a:pPr>
                      <a:r>
                        <a:rPr lang="en-US" sz="800">
                          <a:effectLst/>
                        </a:rPr>
                        <a:t>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0.15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0.15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0.15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09261756"/>
                  </a:ext>
                </a:extLst>
              </a:tr>
              <a:tr h="163830">
                <a:tc>
                  <a:txBody>
                    <a:bodyPr/>
                    <a:lstStyle/>
                    <a:p>
                      <a:pPr algn="l">
                        <a:lnSpc>
                          <a:spcPct val="107000"/>
                        </a:lnSpc>
                        <a:spcAft>
                          <a:spcPts val="800"/>
                        </a:spcAft>
                      </a:pPr>
                      <a:r>
                        <a:rPr lang="en-US" sz="800">
                          <a:effectLst/>
                        </a:rPr>
                        <a:t>4</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0.1</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0.1</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0.1</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35555783"/>
                  </a:ext>
                </a:extLst>
              </a:tr>
              <a:tr h="163830">
                <a:tc>
                  <a:txBody>
                    <a:bodyPr/>
                    <a:lstStyle/>
                    <a:p>
                      <a:pPr algn="l">
                        <a:lnSpc>
                          <a:spcPct val="107000"/>
                        </a:lnSpc>
                        <a:spcAft>
                          <a:spcPts val="800"/>
                        </a:spcAft>
                      </a:pPr>
                      <a:r>
                        <a:rPr lang="en-US" sz="800">
                          <a:effectLst/>
                        </a:rPr>
                        <a:t>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0.075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0.05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0.05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2358869"/>
                  </a:ext>
                </a:extLst>
              </a:tr>
              <a:tr h="163830">
                <a:tc>
                  <a:txBody>
                    <a:bodyPr/>
                    <a:lstStyle/>
                    <a:p>
                      <a:pPr algn="l">
                        <a:lnSpc>
                          <a:spcPct val="107000"/>
                        </a:lnSpc>
                        <a:spcAft>
                          <a:spcPts val="800"/>
                        </a:spcAft>
                      </a:pPr>
                      <a:r>
                        <a:rPr lang="en-US" sz="800">
                          <a:effectLst/>
                        </a:rPr>
                        <a:t>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0.05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0.075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0.075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3829705"/>
                  </a:ext>
                </a:extLst>
              </a:tr>
              <a:tr h="163830">
                <a:tc>
                  <a:txBody>
                    <a:bodyPr/>
                    <a:lstStyle/>
                    <a:p>
                      <a:pPr algn="l">
                        <a:lnSpc>
                          <a:spcPct val="107000"/>
                        </a:lnSpc>
                        <a:spcAft>
                          <a:spcPts val="800"/>
                        </a:spcAft>
                      </a:pPr>
                      <a:r>
                        <a:rPr lang="en-US" sz="800">
                          <a:effectLst/>
                        </a:rPr>
                        <a:t>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l">
                        <a:lnSpc>
                          <a:spcPct val="107000"/>
                        </a:lnSpc>
                        <a:spcAft>
                          <a:spcPts val="800"/>
                        </a:spcAft>
                      </a:pPr>
                      <a:r>
                        <a:rPr lang="en-US" sz="800">
                          <a:effectLst/>
                        </a:rPr>
                        <a:t>0.125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07000"/>
                        </a:lnSpc>
                        <a:spcAft>
                          <a:spcPts val="800"/>
                        </a:spcAft>
                      </a:pPr>
                      <a:r>
                        <a:rPr lang="en-US" sz="800" dirty="0">
                          <a:solidFill>
                            <a:srgbClr val="FF0000"/>
                          </a:solidFill>
                          <a:effectLst/>
                        </a:rPr>
                        <a:t>0.025</a:t>
                      </a:r>
                      <a:endParaRPr lang="en-IL"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FFC000"/>
                          </a:solidFill>
                          <a:effectLst/>
                        </a:rPr>
                        <a:t>0.025</a:t>
                      </a:r>
                      <a:endParaRPr lang="en-IL" sz="12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r">
                        <a:lnSpc>
                          <a:spcPct val="107000"/>
                        </a:lnSpc>
                        <a:spcAft>
                          <a:spcPts val="800"/>
                        </a:spcAft>
                      </a:pPr>
                      <a:r>
                        <a:rPr lang="en-US" sz="800" dirty="0">
                          <a:solidFill>
                            <a:srgbClr val="0070C0"/>
                          </a:solidFill>
                          <a:effectLst/>
                        </a:rPr>
                        <a:t>0.025</a:t>
                      </a:r>
                      <a:endParaRPr lang="en-IL" sz="12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89213548"/>
                  </a:ext>
                </a:extLst>
              </a:tr>
            </a:tbl>
          </a:graphicData>
        </a:graphic>
      </p:graphicFrame>
    </p:spTree>
    <p:extLst>
      <p:ext uri="{BB962C8B-B14F-4D97-AF65-F5344CB8AC3E}">
        <p14:creationId xmlns:p14="http://schemas.microsoft.com/office/powerpoint/2010/main" val="374406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“Hakuna Matata”</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1125193"/>
            <a:chOff x="3687661" y="1203598"/>
            <a:chExt cx="2413805" cy="112519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389423" cy="461665"/>
            </a:xfrm>
            <a:prstGeom prst="rect">
              <a:avLst/>
            </a:prstGeom>
            <a:noFill/>
          </p:spPr>
          <p:txBody>
            <a:bodyPr wrap="square" rtlCol="0">
              <a:spAutoFit/>
            </a:bodyPr>
            <a:lstStyle/>
            <a:p>
              <a:r>
                <a:rPr lang="en-US" altLang="ko-KR" sz="2400" b="1" dirty="0">
                  <a:solidFill>
                    <a:schemeClr val="accent3"/>
                  </a:solidFill>
                  <a:cs typeface="Arial" pitchFamily="34" charset="0"/>
                </a:rPr>
                <a:t>Relaxing the lower end voltage </a:t>
              </a:r>
            </a:p>
          </p:txBody>
        </p:sp>
        <p:sp>
          <p:nvSpPr>
            <p:cNvPr id="14" name="TextBox 13"/>
            <p:cNvSpPr txBox="1"/>
            <p:nvPr/>
          </p:nvSpPr>
          <p:spPr>
            <a:xfrm>
              <a:off x="3687661" y="1819151"/>
              <a:ext cx="2413805" cy="307777"/>
            </a:xfrm>
            <a:prstGeom prst="rect">
              <a:avLst/>
            </a:prstGeom>
            <a:noFill/>
          </p:spPr>
          <p:txBody>
            <a:bodyPr wrap="square" rtlCol="0">
              <a:spAutoFit/>
            </a:bodyPr>
            <a:lstStyle/>
            <a:p>
              <a:r>
                <a:rPr lang="en-US" altLang="ko-KR" sz="1400" b="1" dirty="0">
                  <a:solidFill>
                    <a:schemeClr val="accent3"/>
                  </a:solidFill>
                  <a:cs typeface="Arial" pitchFamily="34" charset="0"/>
                </a:rPr>
                <a:t>we can see here that state 2 is increasing significantly:</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2477103406"/>
              </p:ext>
            </p:extLst>
          </p:nvPr>
        </p:nvGraphicFramePr>
        <p:xfrm>
          <a:off x="5486907" y="1998861"/>
          <a:ext cx="3581400" cy="2735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FC6BB6DE-5AFC-4466-95B4-7E7A1DCF33C8}"/>
              </a:ext>
            </a:extLst>
          </p:cNvPr>
          <p:cNvGraphicFramePr/>
          <p:nvPr>
            <p:extLst>
              <p:ext uri="{D42A27DB-BD31-4B8C-83A1-F6EECF244321}">
                <p14:modId xmlns:p14="http://schemas.microsoft.com/office/powerpoint/2010/main" val="2280743409"/>
              </p:ext>
            </p:extLst>
          </p:nvPr>
        </p:nvGraphicFramePr>
        <p:xfrm>
          <a:off x="1619672" y="1995686"/>
          <a:ext cx="3749040" cy="27387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94537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Improving the entropy</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4099143"/>
            <a:chOff x="3687661" y="1203598"/>
            <a:chExt cx="2252491" cy="409914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587640" cy="3539430"/>
            </a:xfrm>
            <a:prstGeom prst="rect">
              <a:avLst/>
            </a:prstGeom>
            <a:noFill/>
          </p:spPr>
          <p:txBody>
            <a:bodyPr wrap="square" rtlCol="0">
              <a:spAutoFit/>
            </a:bodyPr>
            <a:lstStyle/>
            <a:p>
              <a:r>
                <a:rPr lang="en-US" altLang="ko-KR" sz="1400" b="1" dirty="0">
                  <a:solidFill>
                    <a:schemeClr val="accent3"/>
                  </a:solidFill>
                  <a:cs typeface="Arial" pitchFamily="34" charset="0"/>
                </a:rPr>
                <a:t>After trying several permutations, the following tests focus on improving the entropy while trying to improve the number of errors. We tried a series of tests and finally we found a test improving of test3 and we slightly more entropy!</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5" name="Picture 14">
            <a:extLst>
              <a:ext uri="{FF2B5EF4-FFF2-40B4-BE49-F238E27FC236}">
                <a16:creationId xmlns:a16="http://schemas.microsoft.com/office/drawing/2014/main" id="{84610BDD-D0EC-43D1-B48C-64FA21BB1230}"/>
              </a:ext>
            </a:extLst>
          </p:cNvPr>
          <p:cNvPicPr/>
          <p:nvPr/>
        </p:nvPicPr>
        <p:blipFill>
          <a:blip r:embed="rId2"/>
          <a:stretch>
            <a:fillRect/>
          </a:stretch>
        </p:blipFill>
        <p:spPr>
          <a:xfrm>
            <a:off x="4024081" y="1131590"/>
            <a:ext cx="5196840" cy="2389505"/>
          </a:xfrm>
          <a:prstGeom prst="rect">
            <a:avLst/>
          </a:prstGeom>
        </p:spPr>
      </p:pic>
      <p:graphicFrame>
        <p:nvGraphicFramePr>
          <p:cNvPr id="4" name="Table 3">
            <a:extLst>
              <a:ext uri="{FF2B5EF4-FFF2-40B4-BE49-F238E27FC236}">
                <a16:creationId xmlns:a16="http://schemas.microsoft.com/office/drawing/2014/main" id="{A722120D-6F20-4AC0-9902-3514DB1C1687}"/>
              </a:ext>
            </a:extLst>
          </p:cNvPr>
          <p:cNvGraphicFramePr>
            <a:graphicFrameLocks noGrp="1"/>
          </p:cNvGraphicFramePr>
          <p:nvPr>
            <p:extLst>
              <p:ext uri="{D42A27DB-BD31-4B8C-83A1-F6EECF244321}">
                <p14:modId xmlns:p14="http://schemas.microsoft.com/office/powerpoint/2010/main" val="2513175485"/>
              </p:ext>
            </p:extLst>
          </p:nvPr>
        </p:nvGraphicFramePr>
        <p:xfrm>
          <a:off x="4412847" y="3593582"/>
          <a:ext cx="4731153" cy="1494787"/>
        </p:xfrm>
        <a:graphic>
          <a:graphicData uri="http://schemas.openxmlformats.org/drawingml/2006/table">
            <a:tbl>
              <a:tblPr firstRow="1" firstCol="1" bandRow="1">
                <a:tableStyleId>{5C22544A-7EE6-4342-B048-85BDC9FD1C3A}</a:tableStyleId>
              </a:tblPr>
              <a:tblGrid>
                <a:gridCol w="543867">
                  <a:extLst>
                    <a:ext uri="{9D8B030D-6E8A-4147-A177-3AD203B41FA5}">
                      <a16:colId xmlns:a16="http://schemas.microsoft.com/office/drawing/2014/main" val="1808656504"/>
                    </a:ext>
                  </a:extLst>
                </a:gridCol>
                <a:gridCol w="514112">
                  <a:extLst>
                    <a:ext uri="{9D8B030D-6E8A-4147-A177-3AD203B41FA5}">
                      <a16:colId xmlns:a16="http://schemas.microsoft.com/office/drawing/2014/main" val="217362153"/>
                    </a:ext>
                  </a:extLst>
                </a:gridCol>
                <a:gridCol w="514112">
                  <a:extLst>
                    <a:ext uri="{9D8B030D-6E8A-4147-A177-3AD203B41FA5}">
                      <a16:colId xmlns:a16="http://schemas.microsoft.com/office/drawing/2014/main" val="244594006"/>
                    </a:ext>
                  </a:extLst>
                </a:gridCol>
                <a:gridCol w="514112">
                  <a:extLst>
                    <a:ext uri="{9D8B030D-6E8A-4147-A177-3AD203B41FA5}">
                      <a16:colId xmlns:a16="http://schemas.microsoft.com/office/drawing/2014/main" val="1492327227"/>
                    </a:ext>
                  </a:extLst>
                </a:gridCol>
                <a:gridCol w="528990">
                  <a:extLst>
                    <a:ext uri="{9D8B030D-6E8A-4147-A177-3AD203B41FA5}">
                      <a16:colId xmlns:a16="http://schemas.microsoft.com/office/drawing/2014/main" val="4236111866"/>
                    </a:ext>
                  </a:extLst>
                </a:gridCol>
                <a:gridCol w="528990">
                  <a:extLst>
                    <a:ext uri="{9D8B030D-6E8A-4147-A177-3AD203B41FA5}">
                      <a16:colId xmlns:a16="http://schemas.microsoft.com/office/drawing/2014/main" val="1434184651"/>
                    </a:ext>
                  </a:extLst>
                </a:gridCol>
                <a:gridCol w="528990">
                  <a:extLst>
                    <a:ext uri="{9D8B030D-6E8A-4147-A177-3AD203B41FA5}">
                      <a16:colId xmlns:a16="http://schemas.microsoft.com/office/drawing/2014/main" val="3365011512"/>
                    </a:ext>
                  </a:extLst>
                </a:gridCol>
                <a:gridCol w="528990">
                  <a:extLst>
                    <a:ext uri="{9D8B030D-6E8A-4147-A177-3AD203B41FA5}">
                      <a16:colId xmlns:a16="http://schemas.microsoft.com/office/drawing/2014/main" val="2647165350"/>
                    </a:ext>
                  </a:extLst>
                </a:gridCol>
                <a:gridCol w="528990">
                  <a:extLst>
                    <a:ext uri="{9D8B030D-6E8A-4147-A177-3AD203B41FA5}">
                      <a16:colId xmlns:a16="http://schemas.microsoft.com/office/drawing/2014/main" val="837169114"/>
                    </a:ext>
                  </a:extLst>
                </a:gridCol>
              </a:tblGrid>
              <a:tr h="132394">
                <a:tc>
                  <a:txBody>
                    <a:bodyPr/>
                    <a:lstStyle/>
                    <a:p>
                      <a:pP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 1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 2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7588134"/>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1760097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96246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429325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862476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dirty="0">
                          <a:effectLst/>
                        </a:rPr>
                        <a:t>0.1</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9798293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2755920"/>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0431899"/>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3091310"/>
                  </a:ext>
                </a:extLst>
              </a:tr>
              <a:tr h="113101">
                <a:tc>
                  <a:txBody>
                    <a:bodyPr/>
                    <a:lstStyle/>
                    <a:p>
                      <a:pPr algn="r">
                        <a:lnSpc>
                          <a:spcPct val="107000"/>
                        </a:lnSpc>
                        <a:spcAft>
                          <a:spcPts val="800"/>
                        </a:spcAft>
                      </a:pPr>
                      <a:r>
                        <a:rPr lang="en-US" sz="800">
                          <a:effectLst/>
                        </a:rPr>
                        <a:t>entropy</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2.85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2.808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2.7608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2.7702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x</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2.7944</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833397"/>
                  </a:ext>
                </a:extLst>
              </a:tr>
            </a:tbl>
          </a:graphicData>
        </a:graphic>
      </p:graphicFrame>
      <p:pic>
        <p:nvPicPr>
          <p:cNvPr id="16" name="Picture 15">
            <a:extLst>
              <a:ext uri="{FF2B5EF4-FFF2-40B4-BE49-F238E27FC236}">
                <a16:creationId xmlns:a16="http://schemas.microsoft.com/office/drawing/2014/main" id="{8E758958-5391-4188-A947-FBD8BA727F7F}"/>
              </a:ext>
            </a:extLst>
          </p:cNvPr>
          <p:cNvPicPr/>
          <p:nvPr/>
        </p:nvPicPr>
        <p:blipFill>
          <a:blip r:embed="rId3">
            <a:extLst>
              <a:ext uri="{28A0092B-C50C-407E-A947-70E740481C1C}">
                <a14:useLocalDpi xmlns:a14="http://schemas.microsoft.com/office/drawing/2010/main" val="0"/>
              </a:ext>
            </a:extLst>
          </a:blip>
          <a:stretch>
            <a:fillRect/>
          </a:stretch>
        </p:blipFill>
        <p:spPr>
          <a:xfrm>
            <a:off x="4024081" y="3280762"/>
            <a:ext cx="937260" cy="1379220"/>
          </a:xfrm>
          <a:prstGeom prst="rect">
            <a:avLst/>
          </a:prstGeom>
        </p:spPr>
      </p:pic>
    </p:spTree>
    <p:extLst>
      <p:ext uri="{BB962C8B-B14F-4D97-AF65-F5344CB8AC3E}">
        <p14:creationId xmlns:p14="http://schemas.microsoft.com/office/powerpoint/2010/main" val="1093646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Improving the entropy</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716754" cy="1133828"/>
            <a:chOff x="3687661" y="1203598"/>
            <a:chExt cx="2274289" cy="1133828"/>
          </a:xfrm>
        </p:grpSpPr>
        <p:sp>
          <p:nvSpPr>
            <p:cNvPr id="9" name="TextBox 8"/>
            <p:cNvSpPr txBox="1"/>
            <p:nvPr/>
          </p:nvSpPr>
          <p:spPr>
            <a:xfrm>
              <a:off x="3709459" y="2060427"/>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2274289" cy="307777"/>
            </a:xfrm>
            <a:prstGeom prst="rect">
              <a:avLst/>
            </a:prstGeom>
            <a:noFill/>
          </p:spPr>
          <p:txBody>
            <a:bodyPr wrap="square" rtlCol="0">
              <a:spAutoFit/>
            </a:bodyPr>
            <a:lstStyle/>
            <a:p>
              <a:r>
                <a:rPr lang="en-US" altLang="ko-KR" sz="1400" b="1" dirty="0">
                  <a:solidFill>
                    <a:schemeClr val="accent3"/>
                  </a:solidFill>
                  <a:cs typeface="Arial" pitchFamily="34" charset="0"/>
                </a:rPr>
                <a:t>From the previous graph we can conclude that tests 14, 15 &amp; 18 are the ones </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7" name="Picture 16">
            <a:extLst>
              <a:ext uri="{FF2B5EF4-FFF2-40B4-BE49-F238E27FC236}">
                <a16:creationId xmlns:a16="http://schemas.microsoft.com/office/drawing/2014/main" id="{DF08B9CE-3BAB-4113-A535-68086308FDAA}"/>
              </a:ext>
            </a:extLst>
          </p:cNvPr>
          <p:cNvPicPr/>
          <p:nvPr/>
        </p:nvPicPr>
        <p:blipFill>
          <a:blip r:embed="rId2"/>
          <a:stretch>
            <a:fillRect/>
          </a:stretch>
        </p:blipFill>
        <p:spPr>
          <a:xfrm>
            <a:off x="1958279" y="1358900"/>
            <a:ext cx="3345180" cy="2167255"/>
          </a:xfrm>
          <a:prstGeom prst="rect">
            <a:avLst/>
          </a:prstGeom>
        </p:spPr>
      </p:pic>
      <p:pic>
        <p:nvPicPr>
          <p:cNvPr id="18" name="Picture 17">
            <a:extLst>
              <a:ext uri="{FF2B5EF4-FFF2-40B4-BE49-F238E27FC236}">
                <a16:creationId xmlns:a16="http://schemas.microsoft.com/office/drawing/2014/main" id="{798B124E-D826-45F5-A99D-F7FF16134A4D}"/>
              </a:ext>
            </a:extLst>
          </p:cNvPr>
          <p:cNvPicPr/>
          <p:nvPr/>
        </p:nvPicPr>
        <p:blipFill>
          <a:blip r:embed="rId3"/>
          <a:stretch>
            <a:fillRect/>
          </a:stretch>
        </p:blipFill>
        <p:spPr>
          <a:xfrm>
            <a:off x="5304893" y="1358900"/>
            <a:ext cx="3390900" cy="2153285"/>
          </a:xfrm>
          <a:prstGeom prst="rect">
            <a:avLst/>
          </a:prstGeom>
        </p:spPr>
      </p:pic>
      <p:pic>
        <p:nvPicPr>
          <p:cNvPr id="19" name="Picture 18">
            <a:extLst>
              <a:ext uri="{FF2B5EF4-FFF2-40B4-BE49-F238E27FC236}">
                <a16:creationId xmlns:a16="http://schemas.microsoft.com/office/drawing/2014/main" id="{A0135186-D785-41AF-BC92-140A29DDF993}"/>
              </a:ext>
            </a:extLst>
          </p:cNvPr>
          <p:cNvPicPr/>
          <p:nvPr/>
        </p:nvPicPr>
        <p:blipFill rotWithShape="1">
          <a:blip r:embed="rId4"/>
          <a:srcRect r="3946" b="24737"/>
          <a:stretch/>
        </p:blipFill>
        <p:spPr bwMode="auto">
          <a:xfrm>
            <a:off x="3755255" y="3405190"/>
            <a:ext cx="2976985" cy="1738310"/>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BA899490-B49D-449F-A150-DCFEB7F7990B}"/>
              </a:ext>
            </a:extLst>
          </p:cNvPr>
          <p:cNvPicPr/>
          <p:nvPr/>
        </p:nvPicPr>
        <p:blipFill rotWithShape="1">
          <a:blip r:embed="rId4">
            <a:extLst>
              <a:ext uri="{28A0092B-C50C-407E-A947-70E740481C1C}">
                <a14:useLocalDpi xmlns:a14="http://schemas.microsoft.com/office/drawing/2010/main" val="0"/>
              </a:ext>
            </a:extLst>
          </a:blip>
          <a:srcRect l="41961" t="75526" r="37249" b="3152"/>
          <a:stretch/>
        </p:blipFill>
        <p:spPr bwMode="auto">
          <a:xfrm>
            <a:off x="6732240" y="4019232"/>
            <a:ext cx="807720" cy="6172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8688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Improving the entropy</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716754" cy="1729264"/>
            <a:chOff x="3687661" y="1203598"/>
            <a:chExt cx="2274289" cy="1729264"/>
          </a:xfrm>
        </p:grpSpPr>
        <p:sp>
          <p:nvSpPr>
            <p:cNvPr id="9" name="TextBox 8"/>
            <p:cNvSpPr txBox="1"/>
            <p:nvPr/>
          </p:nvSpPr>
          <p:spPr>
            <a:xfrm>
              <a:off x="3709459" y="2060427"/>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2274289" cy="1169551"/>
            </a:xfrm>
            <a:prstGeom prst="rect">
              <a:avLst/>
            </a:prstGeom>
            <a:noFill/>
          </p:spPr>
          <p:txBody>
            <a:bodyPr wrap="square" rtlCol="0">
              <a:spAutoFit/>
            </a:bodyPr>
            <a:lstStyle/>
            <a:p>
              <a:r>
                <a:rPr lang="en-US" altLang="ko-KR" sz="1400" b="1" dirty="0">
                  <a:solidFill>
                    <a:schemeClr val="accent3"/>
                  </a:solidFill>
                  <a:cs typeface="Arial" pitchFamily="34" charset="0"/>
                </a:rPr>
                <a:t>Out of all the tests we ran test 14 is the most promising, offering a better entropy that test 3 with yet a lower wear on the TLC chip. Although test 18 starts in a better staring position its wear rate is worse that test 3. But when </a:t>
              </a:r>
              <a:r>
                <a:rPr lang="en-US" altLang="ko-KR" sz="1400" b="1" dirty="0" err="1">
                  <a:solidFill>
                    <a:schemeClr val="accent3"/>
                  </a:solidFill>
                  <a:cs typeface="Arial" pitchFamily="34" charset="0"/>
                </a:rPr>
                <a:t>compring</a:t>
              </a:r>
              <a:r>
                <a:rPr lang="en-US" altLang="ko-KR" sz="1400" b="1" dirty="0">
                  <a:solidFill>
                    <a:schemeClr val="accent3"/>
                  </a:solidFill>
                  <a:cs typeface="Arial" pitchFamily="34" charset="0"/>
                </a:rPr>
                <a:t> test 18 to test 2, we see that the </a:t>
              </a:r>
              <a:r>
                <a:rPr lang="en-US" altLang="ko-KR" sz="1400" b="1" dirty="0" err="1">
                  <a:solidFill>
                    <a:schemeClr val="accent3"/>
                  </a:solidFill>
                  <a:cs typeface="Arial" pitchFamily="34" charset="0"/>
                </a:rPr>
                <a:t>entorpy</a:t>
              </a:r>
              <a:r>
                <a:rPr lang="en-US" altLang="ko-KR" sz="1400" b="1" dirty="0">
                  <a:solidFill>
                    <a:schemeClr val="accent3"/>
                  </a:solidFill>
                  <a:cs typeface="Arial" pitchFamily="34" charset="0"/>
                </a:rPr>
                <a:t> is almost the same </a:t>
              </a:r>
              <a:r>
                <a:rPr lang="en-US" altLang="ko-KR" sz="1400" b="1" dirty="0" err="1">
                  <a:solidFill>
                    <a:schemeClr val="accent3"/>
                  </a:solidFill>
                  <a:cs typeface="Arial" pitchFamily="34" charset="0"/>
                </a:rPr>
                <a:t>althouh</a:t>
              </a:r>
              <a:r>
                <a:rPr lang="en-US" altLang="ko-KR" sz="1400" b="1" dirty="0">
                  <a:solidFill>
                    <a:schemeClr val="accent3"/>
                  </a:solidFill>
                  <a:cs typeface="Arial" pitchFamily="34" charset="0"/>
                </a:rPr>
                <a:t> the wear is much better than test 2.</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1292425638"/>
              </p:ext>
            </p:extLst>
          </p:nvPr>
        </p:nvGraphicFramePr>
        <p:xfrm>
          <a:off x="2592216" y="2260631"/>
          <a:ext cx="5412105" cy="27933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4378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The sweet spot</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4314587"/>
            <a:chOff x="3687661" y="1203598"/>
            <a:chExt cx="2252491" cy="431458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Focus on Bias by state and not by page</a:t>
              </a:r>
            </a:p>
          </p:txBody>
        </p:sp>
        <p:sp>
          <p:nvSpPr>
            <p:cNvPr id="14" name="TextBox 13"/>
            <p:cNvSpPr txBox="1"/>
            <p:nvPr/>
          </p:nvSpPr>
          <p:spPr>
            <a:xfrm>
              <a:off x="3687661" y="1763311"/>
              <a:ext cx="587640" cy="3754874"/>
            </a:xfrm>
            <a:prstGeom prst="rect">
              <a:avLst/>
            </a:prstGeom>
            <a:noFill/>
          </p:spPr>
          <p:txBody>
            <a:bodyPr wrap="square" rtlCol="0">
              <a:spAutoFit/>
            </a:bodyPr>
            <a:lstStyle/>
            <a:p>
              <a:r>
                <a:rPr lang="en-US" altLang="ko-KR" sz="1400" b="1" dirty="0">
                  <a:solidFill>
                    <a:schemeClr val="accent3"/>
                  </a:solidFill>
                  <a:cs typeface="Arial" pitchFamily="34" charset="0"/>
                </a:rPr>
                <a:t>Once shifting the focus to the entropy, we started to look for the best sweet spot combining the entropy, BER &amp; wear. Test 14 presents a good sweat spot, but test 18 presents a good balance offering an entropy close to test2 while its BER &amp; wear are close to test 3.</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15" name="Chart 14">
            <a:extLst>
              <a:ext uri="{FF2B5EF4-FFF2-40B4-BE49-F238E27FC236}">
                <a16:creationId xmlns:a16="http://schemas.microsoft.com/office/drawing/2014/main" id="{61092E2D-008D-4F52-A2BD-DFB354381DE5}"/>
              </a:ext>
            </a:extLst>
          </p:cNvPr>
          <p:cNvGraphicFramePr/>
          <p:nvPr>
            <p:extLst>
              <p:ext uri="{D42A27DB-BD31-4B8C-83A1-F6EECF244321}">
                <p14:modId xmlns:p14="http://schemas.microsoft.com/office/powerpoint/2010/main" val="3392228699"/>
              </p:ext>
            </p:extLst>
          </p:nvPr>
        </p:nvGraphicFramePr>
        <p:xfrm>
          <a:off x="4539045" y="1107382"/>
          <a:ext cx="4442460" cy="2438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a:extLst>
              <a:ext uri="{FF2B5EF4-FFF2-40B4-BE49-F238E27FC236}">
                <a16:creationId xmlns:a16="http://schemas.microsoft.com/office/drawing/2014/main" id="{B28480E8-37B3-42A0-9EDD-353DEC21D023}"/>
              </a:ext>
            </a:extLst>
          </p:cNvPr>
          <p:cNvGraphicFramePr>
            <a:graphicFrameLocks noGrp="1"/>
          </p:cNvGraphicFramePr>
          <p:nvPr>
            <p:extLst>
              <p:ext uri="{D42A27DB-BD31-4B8C-83A1-F6EECF244321}">
                <p14:modId xmlns:p14="http://schemas.microsoft.com/office/powerpoint/2010/main" val="2026985488"/>
              </p:ext>
            </p:extLst>
          </p:nvPr>
        </p:nvGraphicFramePr>
        <p:xfrm>
          <a:off x="3763531" y="3593582"/>
          <a:ext cx="5260143" cy="1494787"/>
        </p:xfrm>
        <a:graphic>
          <a:graphicData uri="http://schemas.openxmlformats.org/drawingml/2006/table">
            <a:tbl>
              <a:tblPr firstRow="1" firstCol="1" bandRow="1">
                <a:tableStyleId>{5C22544A-7EE6-4342-B048-85BDC9FD1C3A}</a:tableStyleId>
              </a:tblPr>
              <a:tblGrid>
                <a:gridCol w="543867">
                  <a:extLst>
                    <a:ext uri="{9D8B030D-6E8A-4147-A177-3AD203B41FA5}">
                      <a16:colId xmlns:a16="http://schemas.microsoft.com/office/drawing/2014/main" val="1808656504"/>
                    </a:ext>
                  </a:extLst>
                </a:gridCol>
                <a:gridCol w="514112">
                  <a:extLst>
                    <a:ext uri="{9D8B030D-6E8A-4147-A177-3AD203B41FA5}">
                      <a16:colId xmlns:a16="http://schemas.microsoft.com/office/drawing/2014/main" val="217362153"/>
                    </a:ext>
                  </a:extLst>
                </a:gridCol>
                <a:gridCol w="514112">
                  <a:extLst>
                    <a:ext uri="{9D8B030D-6E8A-4147-A177-3AD203B41FA5}">
                      <a16:colId xmlns:a16="http://schemas.microsoft.com/office/drawing/2014/main" val="244594006"/>
                    </a:ext>
                  </a:extLst>
                </a:gridCol>
                <a:gridCol w="514112">
                  <a:extLst>
                    <a:ext uri="{9D8B030D-6E8A-4147-A177-3AD203B41FA5}">
                      <a16:colId xmlns:a16="http://schemas.microsoft.com/office/drawing/2014/main" val="1492327227"/>
                    </a:ext>
                  </a:extLst>
                </a:gridCol>
                <a:gridCol w="528990">
                  <a:extLst>
                    <a:ext uri="{9D8B030D-6E8A-4147-A177-3AD203B41FA5}">
                      <a16:colId xmlns:a16="http://schemas.microsoft.com/office/drawing/2014/main" val="4236111866"/>
                    </a:ext>
                  </a:extLst>
                </a:gridCol>
                <a:gridCol w="528990">
                  <a:extLst>
                    <a:ext uri="{9D8B030D-6E8A-4147-A177-3AD203B41FA5}">
                      <a16:colId xmlns:a16="http://schemas.microsoft.com/office/drawing/2014/main" val="1434184651"/>
                    </a:ext>
                  </a:extLst>
                </a:gridCol>
                <a:gridCol w="528990">
                  <a:extLst>
                    <a:ext uri="{9D8B030D-6E8A-4147-A177-3AD203B41FA5}">
                      <a16:colId xmlns:a16="http://schemas.microsoft.com/office/drawing/2014/main" val="3365011512"/>
                    </a:ext>
                  </a:extLst>
                </a:gridCol>
                <a:gridCol w="528990">
                  <a:extLst>
                    <a:ext uri="{9D8B030D-6E8A-4147-A177-3AD203B41FA5}">
                      <a16:colId xmlns:a16="http://schemas.microsoft.com/office/drawing/2014/main" val="2647165350"/>
                    </a:ext>
                  </a:extLst>
                </a:gridCol>
                <a:gridCol w="528990">
                  <a:extLst>
                    <a:ext uri="{9D8B030D-6E8A-4147-A177-3AD203B41FA5}">
                      <a16:colId xmlns:a16="http://schemas.microsoft.com/office/drawing/2014/main" val="837169114"/>
                    </a:ext>
                  </a:extLst>
                </a:gridCol>
                <a:gridCol w="528990">
                  <a:extLst>
                    <a:ext uri="{9D8B030D-6E8A-4147-A177-3AD203B41FA5}">
                      <a16:colId xmlns:a16="http://schemas.microsoft.com/office/drawing/2014/main" val="4022274321"/>
                    </a:ext>
                  </a:extLst>
                </a:gridCol>
              </a:tblGrid>
              <a:tr h="132394">
                <a:tc>
                  <a:txBody>
                    <a:bodyPr/>
                    <a:lstStyle/>
                    <a:p>
                      <a:pP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 1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 2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Test20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7588134"/>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1760097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96246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429325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862476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dirty="0">
                          <a:effectLst/>
                        </a:rPr>
                        <a:t>0.1</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9798293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2755920"/>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0431899"/>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3091310"/>
                  </a:ext>
                </a:extLst>
              </a:tr>
              <a:tr h="113101">
                <a:tc>
                  <a:txBody>
                    <a:bodyPr/>
                    <a:lstStyle/>
                    <a:p>
                      <a:pPr algn="r">
                        <a:lnSpc>
                          <a:spcPct val="107000"/>
                        </a:lnSpc>
                        <a:spcAft>
                          <a:spcPts val="800"/>
                        </a:spcAft>
                      </a:pPr>
                      <a:r>
                        <a:rPr lang="en-US" sz="800">
                          <a:effectLst/>
                        </a:rPr>
                        <a:t>entropy</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2.85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2.808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2.7608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2.7702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a:effectLst/>
                        </a:rPr>
                        <a:t>2.79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x</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a:effectLst/>
                        </a:rPr>
                        <a:t>2.7944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2.7814</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833397"/>
                  </a:ext>
                </a:extLst>
              </a:tr>
            </a:tbl>
          </a:graphicData>
        </a:graphic>
      </p:graphicFrame>
    </p:spTree>
    <p:extLst>
      <p:ext uri="{BB962C8B-B14F-4D97-AF65-F5344CB8AC3E}">
        <p14:creationId xmlns:p14="http://schemas.microsoft.com/office/powerpoint/2010/main" val="28159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The sweet spot</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2739212"/>
            <a:chOff x="3687661" y="1203598"/>
            <a:chExt cx="2252491" cy="2739212"/>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Even</a:t>
              </a:r>
            </a:p>
          </p:txBody>
        </p:sp>
        <p:sp>
          <p:nvSpPr>
            <p:cNvPr id="14" name="TextBox 13"/>
            <p:cNvSpPr txBox="1"/>
            <p:nvPr/>
          </p:nvSpPr>
          <p:spPr>
            <a:xfrm>
              <a:off x="3687661" y="2126928"/>
              <a:ext cx="804602" cy="1815882"/>
            </a:xfrm>
            <a:prstGeom prst="rect">
              <a:avLst/>
            </a:prstGeom>
            <a:noFill/>
          </p:spPr>
          <p:txBody>
            <a:bodyPr wrap="square" rtlCol="0">
              <a:spAutoFit/>
            </a:bodyPr>
            <a:lstStyle/>
            <a:p>
              <a:r>
                <a:rPr lang="en-US" altLang="ko-KR" sz="1400" b="1" dirty="0">
                  <a:solidFill>
                    <a:schemeClr val="accent3"/>
                  </a:solidFill>
                  <a:cs typeface="Arial" pitchFamily="34" charset="0"/>
                </a:rPr>
                <a:t>The issue we find with test 18 is that the wear is worse than test3. </a:t>
              </a:r>
            </a:p>
            <a:p>
              <a:r>
                <a:rPr lang="en-US" altLang="ko-KR" sz="1400" b="1" dirty="0">
                  <a:solidFill>
                    <a:schemeClr val="accent3"/>
                  </a:solidFill>
                  <a:cs typeface="Arial" pitchFamily="34" charset="0"/>
                </a:rPr>
                <a:t>So shifting the bias a little to the higher end of the voltage we arrive at test 20 with better entropy and lower wear that test 3. </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4" name="Table 3">
            <a:extLst>
              <a:ext uri="{FF2B5EF4-FFF2-40B4-BE49-F238E27FC236}">
                <a16:creationId xmlns:a16="http://schemas.microsoft.com/office/drawing/2014/main" id="{B28480E8-37B3-42A0-9EDD-353DEC21D023}"/>
              </a:ext>
            </a:extLst>
          </p:cNvPr>
          <p:cNvGraphicFramePr>
            <a:graphicFrameLocks noGrp="1"/>
          </p:cNvGraphicFramePr>
          <p:nvPr>
            <p:extLst>
              <p:ext uri="{D42A27DB-BD31-4B8C-83A1-F6EECF244321}">
                <p14:modId xmlns:p14="http://schemas.microsoft.com/office/powerpoint/2010/main" val="2461645547"/>
              </p:ext>
            </p:extLst>
          </p:nvPr>
        </p:nvGraphicFramePr>
        <p:xfrm>
          <a:off x="4719989" y="3526897"/>
          <a:ext cx="3144183" cy="1494787"/>
        </p:xfrm>
        <a:graphic>
          <a:graphicData uri="http://schemas.openxmlformats.org/drawingml/2006/table">
            <a:tbl>
              <a:tblPr firstRow="1" firstCol="1" bandRow="1">
                <a:tableStyleId>{5C22544A-7EE6-4342-B048-85BDC9FD1C3A}</a:tableStyleId>
              </a:tblPr>
              <a:tblGrid>
                <a:gridCol w="543867">
                  <a:extLst>
                    <a:ext uri="{9D8B030D-6E8A-4147-A177-3AD203B41FA5}">
                      <a16:colId xmlns:a16="http://schemas.microsoft.com/office/drawing/2014/main" val="1808656504"/>
                    </a:ext>
                  </a:extLst>
                </a:gridCol>
                <a:gridCol w="514112">
                  <a:extLst>
                    <a:ext uri="{9D8B030D-6E8A-4147-A177-3AD203B41FA5}">
                      <a16:colId xmlns:a16="http://schemas.microsoft.com/office/drawing/2014/main" val="217362153"/>
                    </a:ext>
                  </a:extLst>
                </a:gridCol>
                <a:gridCol w="514112">
                  <a:extLst>
                    <a:ext uri="{9D8B030D-6E8A-4147-A177-3AD203B41FA5}">
                      <a16:colId xmlns:a16="http://schemas.microsoft.com/office/drawing/2014/main" val="244594006"/>
                    </a:ext>
                  </a:extLst>
                </a:gridCol>
                <a:gridCol w="514112">
                  <a:extLst>
                    <a:ext uri="{9D8B030D-6E8A-4147-A177-3AD203B41FA5}">
                      <a16:colId xmlns:a16="http://schemas.microsoft.com/office/drawing/2014/main" val="1492327227"/>
                    </a:ext>
                  </a:extLst>
                </a:gridCol>
                <a:gridCol w="528990">
                  <a:extLst>
                    <a:ext uri="{9D8B030D-6E8A-4147-A177-3AD203B41FA5}">
                      <a16:colId xmlns:a16="http://schemas.microsoft.com/office/drawing/2014/main" val="837169114"/>
                    </a:ext>
                  </a:extLst>
                </a:gridCol>
                <a:gridCol w="528990">
                  <a:extLst>
                    <a:ext uri="{9D8B030D-6E8A-4147-A177-3AD203B41FA5}">
                      <a16:colId xmlns:a16="http://schemas.microsoft.com/office/drawing/2014/main" val="4022274321"/>
                    </a:ext>
                  </a:extLst>
                </a:gridCol>
              </a:tblGrid>
              <a:tr h="132394">
                <a:tc>
                  <a:txBody>
                    <a:bodyPr/>
                    <a:lstStyle/>
                    <a:p>
                      <a:pP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dirty="0">
                          <a:effectLst/>
                        </a:rPr>
                        <a:t>Test 1 </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 2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IL" sz="800">
                          <a:effectLst/>
                        </a:rPr>
                        <a:t>Test20</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7588134"/>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0.2</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1760097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0.2</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0.23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96246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dirty="0">
                          <a:effectLst/>
                        </a:rPr>
                        <a:t>0.175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0.19</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429325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0.14</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8624768"/>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0.10</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0.125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0.1</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97982931"/>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0.10</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0.07</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2755920"/>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0.05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0.075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0.08</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0.06</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0431899"/>
                  </a:ext>
                </a:extLst>
              </a:tr>
              <a:tr h="143426">
                <a:tc>
                  <a:txBody>
                    <a:bodyPr/>
                    <a:lstStyle/>
                    <a:p>
                      <a:pPr algn="r">
                        <a:lnSpc>
                          <a:spcPct val="107000"/>
                        </a:lnSpc>
                        <a:spcAft>
                          <a:spcPts val="800"/>
                        </a:spcAft>
                      </a:pPr>
                      <a:r>
                        <a:rPr lang="en-IL" sz="800">
                          <a:effectLst/>
                        </a:rPr>
                        <a:t> </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dirty="0">
                          <a:effectLst/>
                        </a:rPr>
                        <a:t>0.05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0.025</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1000">
                          <a:effectLst/>
                        </a:rPr>
                        <a:t>0.03</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3091310"/>
                  </a:ext>
                </a:extLst>
              </a:tr>
              <a:tr h="113101">
                <a:tc>
                  <a:txBody>
                    <a:bodyPr/>
                    <a:lstStyle/>
                    <a:p>
                      <a:pPr algn="r">
                        <a:lnSpc>
                          <a:spcPct val="107000"/>
                        </a:lnSpc>
                        <a:spcAft>
                          <a:spcPts val="800"/>
                        </a:spcAft>
                      </a:pPr>
                      <a:r>
                        <a:rPr lang="en-US" sz="800">
                          <a:effectLst/>
                        </a:rPr>
                        <a:t>entropy</a:t>
                      </a:r>
                      <a:endParaRPr lang="en-IL" sz="105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2.85</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2.808</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IL" sz="800" dirty="0">
                          <a:effectLst/>
                        </a:rPr>
                        <a:t>2.7608</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2.7944</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800" dirty="0">
                          <a:effectLst/>
                        </a:rPr>
                        <a:t>2.7814</a:t>
                      </a:r>
                      <a:endParaRPr lang="en-IL" sz="105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833397"/>
                  </a:ext>
                </a:extLst>
              </a:tr>
            </a:tbl>
          </a:graphicData>
        </a:graphic>
      </p:graphicFrame>
      <p:pic>
        <p:nvPicPr>
          <p:cNvPr id="12" name="Picture 11">
            <a:extLst>
              <a:ext uri="{FF2B5EF4-FFF2-40B4-BE49-F238E27FC236}">
                <a16:creationId xmlns:a16="http://schemas.microsoft.com/office/drawing/2014/main" id="{77A8D666-A4B7-446C-AA2D-9DE70DF438F8}"/>
              </a:ext>
            </a:extLst>
          </p:cNvPr>
          <p:cNvPicPr/>
          <p:nvPr/>
        </p:nvPicPr>
        <p:blipFill>
          <a:blip r:embed="rId2"/>
          <a:stretch>
            <a:fillRect/>
          </a:stretch>
        </p:blipFill>
        <p:spPr>
          <a:xfrm>
            <a:off x="4197359" y="1119369"/>
            <a:ext cx="4392488" cy="2326287"/>
          </a:xfrm>
          <a:prstGeom prst="rect">
            <a:avLst/>
          </a:prstGeom>
        </p:spPr>
      </p:pic>
      <p:pic>
        <p:nvPicPr>
          <p:cNvPr id="16" name="Picture 15">
            <a:extLst>
              <a:ext uri="{FF2B5EF4-FFF2-40B4-BE49-F238E27FC236}">
                <a16:creationId xmlns:a16="http://schemas.microsoft.com/office/drawing/2014/main" id="{C89244F5-84F0-4041-A811-08F17627087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88424" y="1878965"/>
            <a:ext cx="685800" cy="692785"/>
          </a:xfrm>
          <a:prstGeom prst="rect">
            <a:avLst/>
          </a:prstGeom>
        </p:spPr>
      </p:pic>
    </p:spTree>
    <p:extLst>
      <p:ext uri="{BB962C8B-B14F-4D97-AF65-F5344CB8AC3E}">
        <p14:creationId xmlns:p14="http://schemas.microsoft.com/office/powerpoint/2010/main" val="384005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Conclusions</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1865463"/>
            <a:chOff x="3687661" y="1203598"/>
            <a:chExt cx="2352959" cy="186546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Conclusions</a:t>
              </a:r>
            </a:p>
          </p:txBody>
        </p:sp>
        <p:sp>
          <p:nvSpPr>
            <p:cNvPr id="14" name="TextBox 13"/>
            <p:cNvSpPr txBox="1"/>
            <p:nvPr/>
          </p:nvSpPr>
          <p:spPr>
            <a:xfrm>
              <a:off x="3687661" y="1899510"/>
              <a:ext cx="2352959" cy="1169551"/>
            </a:xfrm>
            <a:prstGeom prst="rect">
              <a:avLst/>
            </a:prstGeom>
            <a:noFill/>
          </p:spPr>
          <p:txBody>
            <a:bodyPr wrap="square" rtlCol="0">
              <a:spAutoFit/>
            </a:bodyPr>
            <a:lstStyle/>
            <a:p>
              <a:r>
                <a:rPr lang="en-US" altLang="ko-KR" sz="1400" b="1" dirty="0">
                  <a:solidFill>
                    <a:schemeClr val="accent3"/>
                  </a:solidFill>
                  <a:cs typeface="Arial" pitchFamily="34" charset="0"/>
                </a:rPr>
                <a:t>Our initial challenge was to maintain the same entropy of test3 and decrease the BER level. We found great difficulty in achieving a major reduction compared to test 3 but managed to get bet entropy numbers while maintaining the same or lower BER. In order to reach this goal, in the course of our research, we tried to characterize the 3D TLC chip behavior to the changes in the different bias levels.</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 name="Picture 5">
            <a:extLst>
              <a:ext uri="{FF2B5EF4-FFF2-40B4-BE49-F238E27FC236}">
                <a16:creationId xmlns:a16="http://schemas.microsoft.com/office/drawing/2014/main" id="{9EA53448-4EBB-4735-933C-8E2EFDD30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571750"/>
            <a:ext cx="4968552" cy="230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160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Conclusions</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7128792" cy="3373568"/>
            <a:chOff x="3687661" y="1203598"/>
            <a:chExt cx="2413805" cy="3373568"/>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Conclusions</a:t>
              </a:r>
            </a:p>
          </p:txBody>
        </p:sp>
        <p:sp>
          <p:nvSpPr>
            <p:cNvPr id="14" name="TextBox 13"/>
            <p:cNvSpPr txBox="1"/>
            <p:nvPr/>
          </p:nvSpPr>
          <p:spPr>
            <a:xfrm>
              <a:off x="3687661" y="1899510"/>
              <a:ext cx="2413805" cy="2677656"/>
            </a:xfrm>
            <a:prstGeom prst="rect">
              <a:avLst/>
            </a:prstGeom>
            <a:noFill/>
          </p:spPr>
          <p:txBody>
            <a:bodyPr wrap="square" rtlCol="0">
              <a:spAutoFit/>
            </a:bodyPr>
            <a:lstStyle/>
            <a:p>
              <a:r>
                <a:rPr lang="en-US" altLang="ko-KR" sz="1400" b="1" dirty="0">
                  <a:solidFill>
                    <a:schemeClr val="accent3"/>
                  </a:solidFill>
                  <a:cs typeface="Arial" pitchFamily="34" charset="0"/>
                </a:rPr>
                <a:t>Here are our conclusions regarding the 3D TLC chip behavior: </a:t>
              </a:r>
            </a:p>
            <a:p>
              <a:pPr marL="342900" indent="-342900">
                <a:buFont typeface="+mj-lt"/>
                <a:buAutoNum type="arabicPeriod"/>
              </a:pPr>
              <a:r>
                <a:rPr lang="en-US" altLang="ko-KR" sz="1400" b="1" dirty="0">
                  <a:solidFill>
                    <a:schemeClr val="accent3"/>
                  </a:solidFill>
                  <a:cs typeface="Arial" pitchFamily="34" charset="0"/>
                </a:rPr>
                <a:t>The BER levels of the 3D TLC chip aren’t optimal when sorting the bias levels in an ascending voltage level order - in contrast to the assumption in tests 1-3 that the higher the voltage the greater the BER of the TLC chip is. We observed that each state should be analyzed individually to achieve the optimal sweet spot between entropy &amp; BER.</a:t>
              </a:r>
            </a:p>
            <a:p>
              <a:pPr marL="342900" indent="-342900">
                <a:buFont typeface="+mj-lt"/>
                <a:buAutoNum type="arabicPeriod"/>
              </a:pPr>
              <a:r>
                <a:rPr lang="en-US" altLang="ko-KR" sz="1400" b="1" dirty="0">
                  <a:solidFill>
                    <a:schemeClr val="accent3"/>
                  </a:solidFill>
                  <a:cs typeface="Arial" pitchFamily="34" charset="0"/>
                </a:rPr>
                <a:t>Changing the bias per state according to the BER level of the state isn’t always correct:</a:t>
              </a:r>
            </a:p>
            <a:p>
              <a:pPr marL="742950" lvl="1" indent="-285750">
                <a:buFont typeface="Courier New" panose="02070309020205020404" pitchFamily="49" charset="0"/>
                <a:buChar char="o"/>
              </a:pPr>
              <a:r>
                <a:rPr lang="en-US" altLang="ko-KR" sz="1400" b="1" dirty="0">
                  <a:solidFill>
                    <a:schemeClr val="accent3"/>
                  </a:solidFill>
                  <a:cs typeface="Arial" pitchFamily="34" charset="0"/>
                </a:rPr>
                <a:t>Increasing the bias in the higher states affects the BER levels in the lower states as well (test 7).</a:t>
              </a:r>
            </a:p>
            <a:p>
              <a:pPr marL="742950" lvl="1" indent="-285750">
                <a:buFont typeface="Courier New" panose="02070309020205020404" pitchFamily="49" charset="0"/>
                <a:buChar char="o"/>
              </a:pPr>
              <a:r>
                <a:rPr lang="en-US" altLang="ko-KR" sz="1400" b="1" dirty="0">
                  <a:solidFill>
                    <a:schemeClr val="accent3"/>
                  </a:solidFill>
                  <a:cs typeface="Arial" pitchFamily="34" charset="0"/>
                </a:rPr>
                <a:t>In the lower states of 0-2 setting the same bias number is not the way to go since those states behave very differently from each other (test 11).</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 name="Picture 8" descr="F:\NessSummer\prod-13-365x385.jpg">
            <a:extLst>
              <a:ext uri="{FF2B5EF4-FFF2-40B4-BE49-F238E27FC236}">
                <a16:creationId xmlns:a16="http://schemas.microsoft.com/office/drawing/2014/main" id="{8537641A-3305-4924-816A-3B0629EA95A3}"/>
              </a:ext>
            </a:extLst>
          </p:cNvPr>
          <p:cNvPicPr>
            <a:picLocks noChangeAspect="1" noChangeArrowheads="1"/>
          </p:cNvPicPr>
          <p:nvPr/>
        </p:nvPicPr>
        <p:blipFill>
          <a:blip r:embed="rId2"/>
          <a:srcRect/>
          <a:stretch>
            <a:fillRect/>
          </a:stretch>
        </p:blipFill>
        <p:spPr bwMode="auto">
          <a:xfrm flipH="1">
            <a:off x="2016488" y="3819617"/>
            <a:ext cx="1357322" cy="1228046"/>
          </a:xfrm>
          <a:prstGeom prst="roundRect">
            <a:avLst>
              <a:gd name="adj" fmla="val 28405"/>
            </a:avLst>
          </a:prstGeom>
          <a:solidFill>
            <a:srgbClr val="FFFFFF">
              <a:shade val="85000"/>
            </a:srgbClr>
          </a:solidFill>
          <a:ln>
            <a:noFill/>
          </a:ln>
          <a:effectLst>
            <a:reflection blurRad="12700" stA="38000" endPos="28000" dist="5000" dir="5400000" sy="-100000" algn="bl" rotWithShape="0"/>
          </a:effectLst>
        </p:spPr>
      </p:pic>
      <p:pic>
        <p:nvPicPr>
          <p:cNvPr id="4" name="Picture 5">
            <a:extLst>
              <a:ext uri="{FF2B5EF4-FFF2-40B4-BE49-F238E27FC236}">
                <a16:creationId xmlns:a16="http://schemas.microsoft.com/office/drawing/2014/main" id="{9CC2D2DF-1D2A-4E51-83B6-934C3E6764C5}"/>
              </a:ext>
            </a:extLst>
          </p:cNvPr>
          <p:cNvPicPr>
            <a:picLocks noChangeAspect="1" noChangeArrowheads="1"/>
          </p:cNvPicPr>
          <p:nvPr/>
        </p:nvPicPr>
        <p:blipFill>
          <a:blip r:embed="rId3" cstate="print"/>
          <a:srcRect/>
          <a:stretch>
            <a:fillRect/>
          </a:stretch>
        </p:blipFill>
        <p:spPr bwMode="auto">
          <a:xfrm>
            <a:off x="3482595" y="3856416"/>
            <a:ext cx="1082972" cy="10829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6925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Introduction</a:t>
            </a:r>
          </a:p>
        </p:txBody>
      </p:sp>
      <p:grpSp>
        <p:nvGrpSpPr>
          <p:cNvPr id="8" name="Group 7"/>
          <p:cNvGrpSpPr/>
          <p:nvPr/>
        </p:nvGrpSpPr>
        <p:grpSpPr>
          <a:xfrm>
            <a:off x="1907704" y="483518"/>
            <a:ext cx="6652377" cy="2971852"/>
            <a:chOff x="3687661" y="1203598"/>
            <a:chExt cx="2252491" cy="2971852"/>
          </a:xfrm>
        </p:grpSpPr>
        <p:sp>
          <p:nvSpPr>
            <p:cNvPr id="9" name="TextBox 8"/>
            <p:cNvSpPr txBox="1"/>
            <p:nvPr/>
          </p:nvSpPr>
          <p:spPr>
            <a:xfrm>
              <a:off x="3687661" y="2051792"/>
              <a:ext cx="2252491" cy="212365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In a previous study they accommodated the extra overhead in unused bits of the page spare area. The benefit of this approach is threefold: </a:t>
              </a:r>
            </a:p>
            <a:p>
              <a:pPr marL="685800" lvl="1" indent="-228600">
                <a:buFont typeface="+mj-lt"/>
                <a:buAutoNum type="arabicPeriod"/>
              </a:pPr>
              <a:r>
                <a:rPr lang="en-US" altLang="ko-KR" sz="1200" dirty="0">
                  <a:solidFill>
                    <a:schemeClr val="tx1">
                      <a:lumMod val="75000"/>
                      <a:lumOff val="25000"/>
                    </a:schemeClr>
                  </a:solidFill>
                  <a:cs typeface="Arial" pitchFamily="34" charset="0"/>
                </a:rPr>
                <a:t>Does not depend on the compressibility (or other properties) of the incoming data.</a:t>
              </a:r>
            </a:p>
            <a:p>
              <a:pPr marL="685800" lvl="1" indent="-228600">
                <a:buFont typeface="+mj-lt"/>
                <a:buAutoNum type="arabicPeriod"/>
              </a:pPr>
              <a:r>
                <a:rPr lang="en-US" altLang="ko-KR" sz="1200" dirty="0">
                  <a:solidFill>
                    <a:schemeClr val="tx1">
                      <a:lumMod val="75000"/>
                      <a:lumOff val="25000"/>
                    </a:schemeClr>
                  </a:solidFill>
                  <a:cs typeface="Arial" pitchFamily="34" charset="0"/>
                </a:rPr>
                <a:t>Does not incur any storage or computational overhead</a:t>
              </a:r>
            </a:p>
            <a:p>
              <a:pPr marL="685800" lvl="1" indent="-228600">
                <a:buFont typeface="+mj-lt"/>
                <a:buAutoNum type="arabicPeriod"/>
              </a:pPr>
              <a:r>
                <a:rPr lang="en-US" altLang="ko-KR" sz="1200" dirty="0">
                  <a:solidFill>
                    <a:schemeClr val="tx1">
                      <a:lumMod val="75000"/>
                      <a:lumOff val="25000"/>
                    </a:schemeClr>
                  </a:solidFill>
                  <a:cs typeface="Arial" pitchFamily="34" charset="0"/>
                </a:rPr>
                <a:t>Can be fully implemented within the flash controller, at the chip level.</a:t>
              </a:r>
            </a:p>
            <a:p>
              <a:r>
                <a:rPr lang="en-US" altLang="ko-KR" sz="1200" dirty="0">
                  <a:solidFill>
                    <a:schemeClr val="tx1">
                      <a:lumMod val="75000"/>
                      <a:lumOff val="25000"/>
                    </a:schemeClr>
                  </a:solidFill>
                  <a:cs typeface="Arial" pitchFamily="34" charset="0"/>
                </a:rPr>
                <a:t>Thus, it doesn’t affect other device-level optimizations. The applicability of our biased programming approach depends on the flash chip characteristics: the size of the page spare area and the cells’ sensitivity to their voltage level. The latter is strongly influenced by proprietary flash-level optimizations applied by manufacturers for minimizing program and read disturbance. Nevertheless, our initial results demonstrate that biased programming can be applied successfully even without detailed information about these optimizations. </a:t>
              </a: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Introduction</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307777"/>
            </a:xfrm>
            <a:prstGeom prst="rect">
              <a:avLst/>
            </a:prstGeom>
            <a:noFill/>
          </p:spPr>
          <p:txBody>
            <a:bodyPr wrap="square" rtlCol="0">
              <a:spAutoFit/>
            </a:bodyPr>
            <a:lstStyle/>
            <a:p>
              <a:endParaRPr lang="ko-KR" altLang="en-US"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433991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Conclusions</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3" y="483518"/>
            <a:ext cx="6949093" cy="2296350"/>
            <a:chOff x="3687661" y="1203598"/>
            <a:chExt cx="2352959" cy="2296350"/>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Conclusions</a:t>
              </a:r>
            </a:p>
          </p:txBody>
        </p:sp>
        <p:sp>
          <p:nvSpPr>
            <p:cNvPr id="14" name="TextBox 13"/>
            <p:cNvSpPr txBox="1"/>
            <p:nvPr/>
          </p:nvSpPr>
          <p:spPr>
            <a:xfrm>
              <a:off x="3687661" y="1899510"/>
              <a:ext cx="2352959" cy="1600438"/>
            </a:xfrm>
            <a:prstGeom prst="rect">
              <a:avLst/>
            </a:prstGeom>
            <a:noFill/>
          </p:spPr>
          <p:txBody>
            <a:bodyPr wrap="square" rtlCol="0">
              <a:spAutoFit/>
            </a:bodyPr>
            <a:lstStyle/>
            <a:p>
              <a:pPr marL="342900" indent="-342900">
                <a:buFont typeface="+mj-lt"/>
                <a:buAutoNum type="arabicPeriod" startAt="3"/>
              </a:pPr>
              <a:r>
                <a:rPr lang="en-US" altLang="ko-KR" sz="1400" b="1" dirty="0">
                  <a:solidFill>
                    <a:schemeClr val="accent3"/>
                  </a:solidFill>
                  <a:cs typeface="Arial" pitchFamily="34" charset="0"/>
                </a:rPr>
                <a:t>There is a breaking point for each state. beneath the breaking point an increase in the bias doesn’t affect much the BER (test 6) but above that point a small increase in the bias will result in a jump in BER numbers (test 18 on state 6 and other). </a:t>
              </a:r>
            </a:p>
            <a:p>
              <a:pPr marL="342900" indent="-342900">
                <a:buFont typeface="+mj-lt"/>
                <a:buAutoNum type="arabicPeriod" startAt="3"/>
              </a:pPr>
              <a:r>
                <a:rPr lang="en-US" altLang="ko-KR" sz="1400" b="1" dirty="0">
                  <a:solidFill>
                    <a:schemeClr val="accent3"/>
                  </a:solidFill>
                  <a:cs typeface="Arial" pitchFamily="34" charset="0"/>
                </a:rPr>
                <a:t>The main conclusion has to do with the trend of the bias which is optimal which can be seen in this graph below comparing test3, test14 &amp; 18</a:t>
              </a:r>
            </a:p>
            <a:p>
              <a:endParaRPr lang="en-US" altLang="ko-KR"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Chart 1">
            <a:extLst>
              <a:ext uri="{FF2B5EF4-FFF2-40B4-BE49-F238E27FC236}">
                <a16:creationId xmlns:a16="http://schemas.microsoft.com/office/drawing/2014/main" id="{6647C6CB-C90B-4011-8841-7AB302060B85}"/>
              </a:ext>
            </a:extLst>
          </p:cNvPr>
          <p:cNvGraphicFramePr/>
          <p:nvPr>
            <p:extLst>
              <p:ext uri="{D42A27DB-BD31-4B8C-83A1-F6EECF244321}">
                <p14:modId xmlns:p14="http://schemas.microsoft.com/office/powerpoint/2010/main" val="2278116745"/>
              </p:ext>
            </p:extLst>
          </p:nvPr>
        </p:nvGraphicFramePr>
        <p:xfrm>
          <a:off x="2761921" y="2514600"/>
          <a:ext cx="5240655" cy="262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579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603105"/>
            <a:ext cx="9144000" cy="576063"/>
          </a:xfrm>
        </p:spPr>
        <p:txBody>
          <a:bodyPr/>
          <a:lstStyle/>
          <a:p>
            <a:r>
              <a:rPr lang="en-US" altLang="ko-KR" dirty="0"/>
              <a:t>Thank you</a:t>
            </a:r>
            <a:endParaRPr lang="ko-KR" altLang="en-US" dirty="0"/>
          </a:p>
        </p:txBody>
      </p:sp>
      <p:sp>
        <p:nvSpPr>
          <p:cNvPr id="3" name="Text Placeholder 2"/>
          <p:cNvSpPr>
            <a:spLocks noGrp="1"/>
          </p:cNvSpPr>
          <p:nvPr>
            <p:ph type="body" sz="quarter" idx="11"/>
          </p:nvPr>
        </p:nvSpPr>
        <p:spPr>
          <a:xfrm>
            <a:off x="-148" y="3179168"/>
            <a:ext cx="9144000" cy="688725"/>
          </a:xfrm>
        </p:spPr>
        <p:txBody>
          <a:bodyPr/>
          <a:lstStyle/>
          <a:p>
            <a:pPr lvl="0"/>
            <a:r>
              <a:rPr lang="en-US" altLang="ko-KR" dirty="0"/>
              <a:t>Adam Elgressy</a:t>
            </a:r>
          </a:p>
          <a:p>
            <a:pPr lvl="0"/>
            <a:r>
              <a:rPr lang="en-US" altLang="ko-KR" dirty="0"/>
              <a:t>Yonatan Gershon</a:t>
            </a:r>
          </a:p>
        </p:txBody>
      </p:sp>
      <p:grpSp>
        <p:nvGrpSpPr>
          <p:cNvPr id="4" name="Group 3"/>
          <p:cNvGrpSpPr/>
          <p:nvPr/>
        </p:nvGrpSpPr>
        <p:grpSpPr>
          <a:xfrm>
            <a:off x="4251603" y="1934410"/>
            <a:ext cx="649059" cy="649059"/>
            <a:chOff x="5696729" y="3628850"/>
            <a:chExt cx="1800000" cy="1800000"/>
          </a:xfrm>
          <a:solidFill>
            <a:schemeClr val="bg1"/>
          </a:solidFill>
        </p:grpSpPr>
        <p:sp>
          <p:nvSpPr>
            <p:cNvPr id="5" name="Rectangle 4"/>
            <p:cNvSpPr/>
            <p:nvPr/>
          </p:nvSpPr>
          <p:spPr>
            <a:xfrm rot="16200000">
              <a:off x="6488456" y="4421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Rectangle 5"/>
            <p:cNvSpPr/>
            <p:nvPr/>
          </p:nvSpPr>
          <p:spPr>
            <a:xfrm rot="16200000">
              <a:off x="6488456" y="2837123"/>
              <a:ext cx="216000" cy="1799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Rectangle 6"/>
            <p:cNvSpPr/>
            <p:nvPr/>
          </p:nvSpPr>
          <p:spPr>
            <a:xfrm>
              <a:off x="5696730" y="3822037"/>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ectangle 7"/>
            <p:cNvSpPr/>
            <p:nvPr/>
          </p:nvSpPr>
          <p:spPr>
            <a:xfrm rot="16200000">
              <a:off x="6467032" y="4347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16200000">
              <a:off x="6467032" y="3819606"/>
              <a:ext cx="216000" cy="890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a:off x="6884320" y="4156849"/>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a:off x="7280729" y="3833303"/>
              <a:ext cx="216000" cy="1405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6129788" y="3844850"/>
              <a:ext cx="216000" cy="1055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Tree>
    <p:extLst>
      <p:ext uri="{BB962C8B-B14F-4D97-AF65-F5344CB8AC3E}">
        <p14:creationId xmlns:p14="http://schemas.microsoft.com/office/powerpoint/2010/main" val="614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Introduction</a:t>
            </a:r>
          </a:p>
        </p:txBody>
      </p:sp>
      <p:grpSp>
        <p:nvGrpSpPr>
          <p:cNvPr id="8" name="Group 7"/>
          <p:cNvGrpSpPr/>
          <p:nvPr/>
        </p:nvGrpSpPr>
        <p:grpSpPr>
          <a:xfrm>
            <a:off x="1907704" y="483518"/>
            <a:ext cx="6652377" cy="4633846"/>
            <a:chOff x="3687661" y="1203598"/>
            <a:chExt cx="2252491" cy="4633846"/>
          </a:xfrm>
        </p:grpSpPr>
        <p:sp>
          <p:nvSpPr>
            <p:cNvPr id="9" name="TextBox 8"/>
            <p:cNvSpPr txBox="1"/>
            <p:nvPr/>
          </p:nvSpPr>
          <p:spPr>
            <a:xfrm>
              <a:off x="3687661" y="2051792"/>
              <a:ext cx="2252491" cy="378565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In that previous study this approach was successfully tested on two different MLC chips  designs that showed an increased flash lifespan by 24.17%. In this study we implement the same method on a TLC chip with the following voltage scheme:</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Each cell in the TLC can be one of 8 different values, which corresponds to 8 different voltage level sections, for each value. This means that the voltage range, which was previously split into 2 or 4 sections, is now split into 8, and consequently is more susceptible to errors.</a:t>
              </a:r>
            </a:p>
            <a:p>
              <a:r>
                <a:rPr lang="en-US" altLang="ko-KR" sz="1200" dirty="0">
                  <a:solidFill>
                    <a:schemeClr val="tx1">
                      <a:lumMod val="75000"/>
                      <a:lumOff val="25000"/>
                    </a:schemeClr>
                  </a:solidFill>
                  <a:cs typeface="Arial" pitchFamily="34" charset="0"/>
                </a:rPr>
                <a:t>While in 2 or 4 state chips (SLC &amp; MLC) the effect of higher levels of voltage corresponds to higher levels of ware, this isn’t necessarily the case with 8 state chips (TLC) since now the BER is affected by any flakiness of the midrange voltage states behavior.</a:t>
              </a:r>
            </a:p>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Introduction</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307777"/>
            </a:xfrm>
            <a:prstGeom prst="rect">
              <a:avLst/>
            </a:prstGeom>
            <a:noFill/>
          </p:spPr>
          <p:txBody>
            <a:bodyPr wrap="square" rtlCol="0">
              <a:spAutoFit/>
            </a:bodyPr>
            <a:lstStyle/>
            <a:p>
              <a:endParaRPr lang="ko-KR" altLang="en-US"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2" name="Picture 11">
            <a:extLst>
              <a:ext uri="{FF2B5EF4-FFF2-40B4-BE49-F238E27FC236}">
                <a16:creationId xmlns:a16="http://schemas.microsoft.com/office/drawing/2014/main" id="{E965D669-24F7-47FC-8A89-4A415E84A3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02134" y="2134218"/>
            <a:ext cx="5943600" cy="1371600"/>
          </a:xfrm>
          <a:prstGeom prst="rect">
            <a:avLst/>
          </a:prstGeom>
          <a:noFill/>
          <a:ln>
            <a:noFill/>
          </a:ln>
        </p:spPr>
      </p:pic>
    </p:spTree>
    <p:extLst>
      <p:ext uri="{BB962C8B-B14F-4D97-AF65-F5344CB8AC3E}">
        <p14:creationId xmlns:p14="http://schemas.microsoft.com/office/powerpoint/2010/main" val="40654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Introduction</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1125193"/>
            <a:chOff x="3687661" y="1203598"/>
            <a:chExt cx="2252491" cy="1125193"/>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Why TLC 3D?</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307777"/>
            </a:xfrm>
            <a:prstGeom prst="rect">
              <a:avLst/>
            </a:prstGeom>
            <a:noFill/>
          </p:spPr>
          <p:txBody>
            <a:bodyPr wrap="square" rtlCol="0">
              <a:spAutoFit/>
            </a:bodyPr>
            <a:lstStyle/>
            <a:p>
              <a:endParaRPr lang="en-US" altLang="ko-KR" sz="1400" b="1" dirty="0">
                <a:solidFill>
                  <a:schemeClr val="accent3"/>
                </a:solidFill>
                <a:cs typeface="Arial" pitchFamily="34" charset="0"/>
              </a:endParaRP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 name="Picture 3">
            <a:extLst>
              <a:ext uri="{FF2B5EF4-FFF2-40B4-BE49-F238E27FC236}">
                <a16:creationId xmlns:a16="http://schemas.microsoft.com/office/drawing/2014/main" id="{190C168A-250C-46BF-B7AE-9E27399D98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31523" y="3904909"/>
            <a:ext cx="4943558" cy="1140772"/>
          </a:xfrm>
          <a:prstGeom prst="rect">
            <a:avLst/>
          </a:prstGeom>
          <a:noFill/>
          <a:ln>
            <a:noFill/>
          </a:ln>
        </p:spPr>
      </p:pic>
      <p:grpSp>
        <p:nvGrpSpPr>
          <p:cNvPr id="2" name="Group 1">
            <a:extLst>
              <a:ext uri="{FF2B5EF4-FFF2-40B4-BE49-F238E27FC236}">
                <a16:creationId xmlns:a16="http://schemas.microsoft.com/office/drawing/2014/main" id="{ACFD5066-FEB9-4E85-8B10-E50F39A96D0C}"/>
              </a:ext>
            </a:extLst>
          </p:cNvPr>
          <p:cNvGrpSpPr/>
          <p:nvPr/>
        </p:nvGrpSpPr>
        <p:grpSpPr>
          <a:xfrm>
            <a:off x="4413184" y="1366291"/>
            <a:ext cx="3456361" cy="1319152"/>
            <a:chOff x="2958491" y="1372354"/>
            <a:chExt cx="3456361" cy="1319152"/>
          </a:xfrm>
        </p:grpSpPr>
        <p:sp>
          <p:nvSpPr>
            <p:cNvPr id="12" name="TextBox 11">
              <a:extLst>
                <a:ext uri="{FF2B5EF4-FFF2-40B4-BE49-F238E27FC236}">
                  <a16:creationId xmlns:a16="http://schemas.microsoft.com/office/drawing/2014/main" id="{BBEEBCEA-6CF9-4C50-A420-2962691A5265}"/>
                </a:ext>
              </a:extLst>
            </p:cNvPr>
            <p:cNvSpPr txBox="1"/>
            <p:nvPr/>
          </p:nvSpPr>
          <p:spPr>
            <a:xfrm>
              <a:off x="5986530" y="1860302"/>
              <a:ext cx="428322" cy="338554"/>
            </a:xfrm>
            <a:prstGeom prst="rect">
              <a:avLst/>
            </a:prstGeom>
            <a:noFill/>
          </p:spPr>
          <p:txBody>
            <a:bodyPr wrap="none" rtlCol="0">
              <a:spAutoFit/>
            </a:bodyPr>
            <a:lstStyle/>
            <a:p>
              <a:r>
                <a:rPr lang="en-US" sz="1600" b="1" dirty="0" err="1"/>
                <a:t>V</a:t>
              </a:r>
              <a:r>
                <a:rPr lang="en-US" sz="1600" b="1" baseline="-25000" dirty="0" err="1"/>
                <a:t>th</a:t>
              </a:r>
              <a:endParaRPr lang="en-US" sz="1400" b="1" dirty="0"/>
            </a:p>
          </p:txBody>
        </p:sp>
        <p:cxnSp>
          <p:nvCxnSpPr>
            <p:cNvPr id="15" name="Straight Connector 14">
              <a:extLst>
                <a:ext uri="{FF2B5EF4-FFF2-40B4-BE49-F238E27FC236}">
                  <a16:creationId xmlns:a16="http://schemas.microsoft.com/office/drawing/2014/main" id="{A40F4C0E-229C-4B16-8B70-2CFF261E06A1}"/>
                </a:ext>
              </a:extLst>
            </p:cNvPr>
            <p:cNvCxnSpPr>
              <a:cxnSpLocks/>
            </p:cNvCxnSpPr>
            <p:nvPr/>
          </p:nvCxnSpPr>
          <p:spPr>
            <a:xfrm>
              <a:off x="2958491" y="2029579"/>
              <a:ext cx="2977101"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64D0C978-E653-4223-B032-75C003EE12E9}"/>
                </a:ext>
              </a:extLst>
            </p:cNvPr>
            <p:cNvSpPr/>
            <p:nvPr/>
          </p:nvSpPr>
          <p:spPr>
            <a:xfrm>
              <a:off x="3131840" y="1377056"/>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ER</a:t>
              </a:r>
            </a:p>
            <a:p>
              <a:pPr algn="ctr"/>
              <a:r>
                <a:rPr lang="en-US" sz="1600" b="1" dirty="0">
                  <a:latin typeface="Calibri"/>
                  <a:cs typeface="Calibri"/>
                </a:rPr>
                <a:t>(1)</a:t>
              </a:r>
            </a:p>
          </p:txBody>
        </p:sp>
        <p:sp>
          <p:nvSpPr>
            <p:cNvPr id="17" name="Arc 16">
              <a:extLst>
                <a:ext uri="{FF2B5EF4-FFF2-40B4-BE49-F238E27FC236}">
                  <a16:creationId xmlns:a16="http://schemas.microsoft.com/office/drawing/2014/main" id="{FCC4CAC2-711B-49D4-911F-3AB1B666061D}"/>
                </a:ext>
              </a:extLst>
            </p:cNvPr>
            <p:cNvSpPr/>
            <p:nvPr/>
          </p:nvSpPr>
          <p:spPr>
            <a:xfrm>
              <a:off x="4529230" y="1372354"/>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P1</a:t>
              </a:r>
            </a:p>
            <a:p>
              <a:pPr algn="ctr"/>
              <a:r>
                <a:rPr lang="en-US" sz="1600" b="1" dirty="0">
                  <a:latin typeface="Calibri"/>
                  <a:cs typeface="Calibri"/>
                </a:rPr>
                <a:t>(0)</a:t>
              </a:r>
            </a:p>
          </p:txBody>
        </p:sp>
      </p:grpSp>
      <p:cxnSp>
        <p:nvCxnSpPr>
          <p:cNvPr id="18" name="Straight Connector 17">
            <a:extLst>
              <a:ext uri="{FF2B5EF4-FFF2-40B4-BE49-F238E27FC236}">
                <a16:creationId xmlns:a16="http://schemas.microsoft.com/office/drawing/2014/main" id="{3FC1F303-DFF5-4709-A6C6-B89BED86CCB8}"/>
              </a:ext>
            </a:extLst>
          </p:cNvPr>
          <p:cNvCxnSpPr>
            <a:cxnSpLocks/>
          </p:cNvCxnSpPr>
          <p:nvPr/>
        </p:nvCxnSpPr>
        <p:spPr>
          <a:xfrm>
            <a:off x="2405716" y="3416676"/>
            <a:ext cx="3358751"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606F7B20-03FE-46B8-B871-7D86E6A5726D}"/>
              </a:ext>
            </a:extLst>
          </p:cNvPr>
          <p:cNvSpPr/>
          <p:nvPr/>
        </p:nvSpPr>
        <p:spPr>
          <a:xfrm>
            <a:off x="2408958" y="2765536"/>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ER</a:t>
            </a:r>
          </a:p>
          <a:p>
            <a:pPr algn="ctr"/>
            <a:r>
              <a:rPr lang="en-US" sz="1600" b="1" dirty="0">
                <a:latin typeface="Calibri"/>
                <a:cs typeface="Calibri"/>
              </a:rPr>
              <a:t>(</a:t>
            </a:r>
            <a:r>
              <a:rPr lang="en-US" sz="1600" b="1" dirty="0">
                <a:solidFill>
                  <a:srgbClr val="FF7645"/>
                </a:solidFill>
                <a:latin typeface="Calibri"/>
                <a:cs typeface="Calibri"/>
              </a:rPr>
              <a:t>1</a:t>
            </a:r>
            <a:r>
              <a:rPr lang="en-US" sz="1600" b="1" dirty="0">
                <a:solidFill>
                  <a:schemeClr val="accent1">
                    <a:lumMod val="75000"/>
                  </a:schemeClr>
                </a:solidFill>
                <a:latin typeface="Calibri"/>
                <a:cs typeface="Calibri"/>
              </a:rPr>
              <a:t>1</a:t>
            </a:r>
            <a:r>
              <a:rPr lang="en-US" sz="1600" b="1" dirty="0">
                <a:latin typeface="Calibri"/>
                <a:cs typeface="Calibri"/>
              </a:rPr>
              <a:t>)</a:t>
            </a:r>
          </a:p>
        </p:txBody>
      </p:sp>
      <p:sp>
        <p:nvSpPr>
          <p:cNvPr id="20" name="Arc 19">
            <a:extLst>
              <a:ext uri="{FF2B5EF4-FFF2-40B4-BE49-F238E27FC236}">
                <a16:creationId xmlns:a16="http://schemas.microsoft.com/office/drawing/2014/main" id="{98F54B31-9381-4077-9DF9-409F771D3E19}"/>
              </a:ext>
            </a:extLst>
          </p:cNvPr>
          <p:cNvSpPr/>
          <p:nvPr/>
        </p:nvSpPr>
        <p:spPr>
          <a:xfrm>
            <a:off x="3243916" y="2765536"/>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P1</a:t>
            </a:r>
          </a:p>
          <a:p>
            <a:pPr algn="ctr"/>
            <a:r>
              <a:rPr lang="en-US" sz="1600" b="1" dirty="0">
                <a:latin typeface="Calibri"/>
                <a:cs typeface="Calibri"/>
              </a:rPr>
              <a:t>(</a:t>
            </a:r>
            <a:r>
              <a:rPr lang="en-US" sz="1600" b="1" dirty="0">
                <a:solidFill>
                  <a:srgbClr val="FF7645"/>
                </a:solidFill>
                <a:latin typeface="Calibri"/>
                <a:cs typeface="Calibri"/>
              </a:rPr>
              <a:t>1</a:t>
            </a:r>
            <a:r>
              <a:rPr lang="en-US" sz="1600" b="1" dirty="0">
                <a:solidFill>
                  <a:schemeClr val="accent1">
                    <a:lumMod val="75000"/>
                  </a:schemeClr>
                </a:solidFill>
                <a:latin typeface="Calibri"/>
                <a:cs typeface="Calibri"/>
              </a:rPr>
              <a:t>0</a:t>
            </a:r>
            <a:r>
              <a:rPr lang="en-US" sz="1600" b="1" dirty="0">
                <a:latin typeface="Calibri"/>
                <a:cs typeface="Calibri"/>
              </a:rPr>
              <a:t>)</a:t>
            </a:r>
          </a:p>
        </p:txBody>
      </p:sp>
      <p:sp>
        <p:nvSpPr>
          <p:cNvPr id="21" name="Arc 20">
            <a:extLst>
              <a:ext uri="{FF2B5EF4-FFF2-40B4-BE49-F238E27FC236}">
                <a16:creationId xmlns:a16="http://schemas.microsoft.com/office/drawing/2014/main" id="{DAEEC064-40F7-4305-87BC-12E16631F599}"/>
              </a:ext>
            </a:extLst>
          </p:cNvPr>
          <p:cNvSpPr/>
          <p:nvPr/>
        </p:nvSpPr>
        <p:spPr>
          <a:xfrm>
            <a:off x="4082116" y="2765536"/>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P2</a:t>
            </a:r>
          </a:p>
          <a:p>
            <a:pPr algn="ctr"/>
            <a:r>
              <a:rPr lang="en-US" sz="1600" b="1" dirty="0">
                <a:latin typeface="Calibri"/>
                <a:cs typeface="Calibri"/>
              </a:rPr>
              <a:t>(</a:t>
            </a:r>
            <a:r>
              <a:rPr lang="en-US" sz="1600" b="1" dirty="0">
                <a:solidFill>
                  <a:srgbClr val="FF7645"/>
                </a:solidFill>
                <a:latin typeface="Calibri"/>
                <a:cs typeface="Calibri"/>
              </a:rPr>
              <a:t>0</a:t>
            </a:r>
            <a:r>
              <a:rPr lang="en-US" sz="1600" b="1" dirty="0">
                <a:solidFill>
                  <a:schemeClr val="accent1">
                    <a:lumMod val="75000"/>
                  </a:schemeClr>
                </a:solidFill>
                <a:latin typeface="Calibri"/>
                <a:cs typeface="Calibri"/>
              </a:rPr>
              <a:t>0</a:t>
            </a:r>
            <a:r>
              <a:rPr lang="en-US" sz="1600" b="1" dirty="0">
                <a:latin typeface="Calibri"/>
                <a:cs typeface="Calibri"/>
              </a:rPr>
              <a:t>)</a:t>
            </a:r>
          </a:p>
        </p:txBody>
      </p:sp>
      <p:sp>
        <p:nvSpPr>
          <p:cNvPr id="22" name="Arc 21">
            <a:extLst>
              <a:ext uri="{FF2B5EF4-FFF2-40B4-BE49-F238E27FC236}">
                <a16:creationId xmlns:a16="http://schemas.microsoft.com/office/drawing/2014/main" id="{E921820A-154F-40A3-BAE0-D6E7C94F6215}"/>
              </a:ext>
            </a:extLst>
          </p:cNvPr>
          <p:cNvSpPr/>
          <p:nvPr/>
        </p:nvSpPr>
        <p:spPr>
          <a:xfrm>
            <a:off x="4920316" y="2765536"/>
            <a:ext cx="685800" cy="1314450"/>
          </a:xfrm>
          <a:prstGeom prst="arc">
            <a:avLst>
              <a:gd name="adj1" fmla="val 1079499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latin typeface="Calibri"/>
                <a:cs typeface="Calibri"/>
              </a:rPr>
              <a:t>P3</a:t>
            </a:r>
          </a:p>
          <a:p>
            <a:pPr algn="ctr"/>
            <a:r>
              <a:rPr lang="en-US" sz="1600" b="1" dirty="0">
                <a:latin typeface="Calibri"/>
                <a:cs typeface="Calibri"/>
              </a:rPr>
              <a:t>(</a:t>
            </a:r>
            <a:r>
              <a:rPr lang="en-US" sz="1600" b="1" dirty="0">
                <a:solidFill>
                  <a:srgbClr val="FF7645"/>
                </a:solidFill>
                <a:latin typeface="Calibri"/>
                <a:cs typeface="Calibri"/>
              </a:rPr>
              <a:t>0</a:t>
            </a:r>
            <a:r>
              <a:rPr lang="en-US" sz="1600" b="1" dirty="0">
                <a:solidFill>
                  <a:schemeClr val="accent1">
                    <a:lumMod val="75000"/>
                  </a:schemeClr>
                </a:solidFill>
                <a:latin typeface="Calibri"/>
                <a:cs typeface="Calibri"/>
              </a:rPr>
              <a:t>1</a:t>
            </a:r>
            <a:r>
              <a:rPr lang="en-US" sz="1600" b="1" dirty="0">
                <a:latin typeface="Calibri"/>
                <a:cs typeface="Calibri"/>
              </a:rPr>
              <a:t>)</a:t>
            </a:r>
          </a:p>
        </p:txBody>
      </p:sp>
      <p:sp>
        <p:nvSpPr>
          <p:cNvPr id="23" name="TextBox 22">
            <a:extLst>
              <a:ext uri="{FF2B5EF4-FFF2-40B4-BE49-F238E27FC236}">
                <a16:creationId xmlns:a16="http://schemas.microsoft.com/office/drawing/2014/main" id="{4A3B6F42-6FBB-4E3E-B14B-3858872BB8FE}"/>
              </a:ext>
            </a:extLst>
          </p:cNvPr>
          <p:cNvSpPr txBox="1"/>
          <p:nvPr/>
        </p:nvSpPr>
        <p:spPr>
          <a:xfrm>
            <a:off x="2991298" y="3835024"/>
            <a:ext cx="1076320" cy="646331"/>
          </a:xfrm>
          <a:prstGeom prst="rect">
            <a:avLst/>
          </a:prstGeom>
          <a:noFill/>
        </p:spPr>
        <p:txBody>
          <a:bodyPr wrap="none" rtlCol="0">
            <a:spAutoFit/>
          </a:bodyPr>
          <a:lstStyle/>
          <a:p>
            <a:pPr algn="ctr"/>
            <a:r>
              <a:rPr lang="en-US" dirty="0">
                <a:solidFill>
                  <a:schemeClr val="accent1">
                    <a:lumMod val="75000"/>
                  </a:schemeClr>
                </a:solidFill>
                <a:latin typeface="Calibri"/>
                <a:cs typeface="Calibri"/>
              </a:rPr>
              <a:t>Low page</a:t>
            </a:r>
            <a:br>
              <a:rPr lang="en-US" dirty="0">
                <a:solidFill>
                  <a:schemeClr val="accent1">
                    <a:lumMod val="75000"/>
                  </a:schemeClr>
                </a:solidFill>
                <a:latin typeface="Calibri"/>
                <a:cs typeface="Calibri"/>
              </a:rPr>
            </a:br>
            <a:r>
              <a:rPr lang="en-US" dirty="0">
                <a:solidFill>
                  <a:schemeClr val="accent1">
                    <a:lumMod val="75000"/>
                  </a:schemeClr>
                </a:solidFill>
                <a:latin typeface="Calibri"/>
                <a:cs typeface="Calibri"/>
              </a:rPr>
              <a:t>(LSB)</a:t>
            </a:r>
          </a:p>
        </p:txBody>
      </p:sp>
      <p:sp>
        <p:nvSpPr>
          <p:cNvPr id="24" name="TextBox 23">
            <a:extLst>
              <a:ext uri="{FF2B5EF4-FFF2-40B4-BE49-F238E27FC236}">
                <a16:creationId xmlns:a16="http://schemas.microsoft.com/office/drawing/2014/main" id="{056B13E4-79ED-4157-B9E9-0D65430F26D7}"/>
              </a:ext>
            </a:extLst>
          </p:cNvPr>
          <p:cNvSpPr txBox="1"/>
          <p:nvPr/>
        </p:nvSpPr>
        <p:spPr>
          <a:xfrm>
            <a:off x="1630269" y="3795922"/>
            <a:ext cx="1120500" cy="646331"/>
          </a:xfrm>
          <a:prstGeom prst="rect">
            <a:avLst/>
          </a:prstGeom>
          <a:noFill/>
        </p:spPr>
        <p:txBody>
          <a:bodyPr wrap="none" rtlCol="0">
            <a:spAutoFit/>
          </a:bodyPr>
          <a:lstStyle/>
          <a:p>
            <a:pPr algn="ctr"/>
            <a:r>
              <a:rPr lang="en-US" dirty="0">
                <a:solidFill>
                  <a:srgbClr val="FF7645"/>
                </a:solidFill>
                <a:latin typeface="Calibri"/>
                <a:cs typeface="Calibri"/>
              </a:rPr>
              <a:t>High page</a:t>
            </a:r>
            <a:br>
              <a:rPr lang="en-US" dirty="0">
                <a:solidFill>
                  <a:srgbClr val="FF7645"/>
                </a:solidFill>
                <a:latin typeface="Calibri"/>
                <a:cs typeface="Calibri"/>
              </a:rPr>
            </a:br>
            <a:r>
              <a:rPr lang="en-US" dirty="0">
                <a:solidFill>
                  <a:srgbClr val="FF7645"/>
                </a:solidFill>
                <a:latin typeface="Calibri"/>
                <a:cs typeface="Calibri"/>
              </a:rPr>
              <a:t>(MSB)</a:t>
            </a:r>
          </a:p>
        </p:txBody>
      </p:sp>
      <p:sp>
        <p:nvSpPr>
          <p:cNvPr id="25" name="TextBox 24">
            <a:extLst>
              <a:ext uri="{FF2B5EF4-FFF2-40B4-BE49-F238E27FC236}">
                <a16:creationId xmlns:a16="http://schemas.microsoft.com/office/drawing/2014/main" id="{73F2FCB0-C733-4E96-91AE-4C7DB191F4FE}"/>
              </a:ext>
            </a:extLst>
          </p:cNvPr>
          <p:cNvSpPr txBox="1"/>
          <p:nvPr/>
        </p:nvSpPr>
        <p:spPr>
          <a:xfrm>
            <a:off x="5833940" y="3208297"/>
            <a:ext cx="428322" cy="338554"/>
          </a:xfrm>
          <a:prstGeom prst="rect">
            <a:avLst/>
          </a:prstGeom>
          <a:noFill/>
        </p:spPr>
        <p:txBody>
          <a:bodyPr wrap="none" rtlCol="0">
            <a:spAutoFit/>
          </a:bodyPr>
          <a:lstStyle/>
          <a:p>
            <a:r>
              <a:rPr lang="en-US" sz="1600" b="1" dirty="0" err="1"/>
              <a:t>V</a:t>
            </a:r>
            <a:r>
              <a:rPr lang="en-US" sz="1600" b="1" baseline="-25000" dirty="0" err="1"/>
              <a:t>th</a:t>
            </a:r>
            <a:endParaRPr lang="en-US" sz="1400" b="1" dirty="0"/>
          </a:p>
        </p:txBody>
      </p:sp>
      <p:sp>
        <p:nvSpPr>
          <p:cNvPr id="26" name="Freeform 7">
            <a:extLst>
              <a:ext uri="{FF2B5EF4-FFF2-40B4-BE49-F238E27FC236}">
                <a16:creationId xmlns:a16="http://schemas.microsoft.com/office/drawing/2014/main" id="{650CA7C1-99CF-4152-A7FA-254271B32359}"/>
              </a:ext>
            </a:extLst>
          </p:cNvPr>
          <p:cNvSpPr/>
          <p:nvPr/>
        </p:nvSpPr>
        <p:spPr>
          <a:xfrm rot="10800000">
            <a:off x="3624751" y="2443022"/>
            <a:ext cx="673129" cy="233714"/>
          </a:xfrm>
          <a:custGeom>
            <a:avLst/>
            <a:gdLst>
              <a:gd name="connsiteX0" fmla="*/ 0 w 892629"/>
              <a:gd name="connsiteY0" fmla="*/ 0 h 119786"/>
              <a:gd name="connsiteX1" fmla="*/ 468086 w 892629"/>
              <a:gd name="connsiteY1" fmla="*/ 119743 h 119786"/>
              <a:gd name="connsiteX2" fmla="*/ 892629 w 892629"/>
              <a:gd name="connsiteY2" fmla="*/ 10885 h 119786"/>
            </a:gdLst>
            <a:ahLst/>
            <a:cxnLst>
              <a:cxn ang="0">
                <a:pos x="connsiteX0" y="connsiteY0"/>
              </a:cxn>
              <a:cxn ang="0">
                <a:pos x="connsiteX1" y="connsiteY1"/>
              </a:cxn>
              <a:cxn ang="0">
                <a:pos x="connsiteX2" y="connsiteY2"/>
              </a:cxn>
            </a:cxnLst>
            <a:rect l="l" t="t" r="r" b="b"/>
            <a:pathLst>
              <a:path w="892629" h="119786">
                <a:moveTo>
                  <a:pt x="0" y="0"/>
                </a:moveTo>
                <a:cubicBezTo>
                  <a:pt x="159657" y="58964"/>
                  <a:pt x="319315" y="117929"/>
                  <a:pt x="468086" y="119743"/>
                </a:cubicBezTo>
                <a:cubicBezTo>
                  <a:pt x="616857" y="121557"/>
                  <a:pt x="754743" y="66221"/>
                  <a:pt x="892629" y="10885"/>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42">
            <a:extLst>
              <a:ext uri="{FF2B5EF4-FFF2-40B4-BE49-F238E27FC236}">
                <a16:creationId xmlns:a16="http://schemas.microsoft.com/office/drawing/2014/main" id="{5E8D1CE1-972B-49E4-9A20-96AC25928A11}"/>
              </a:ext>
            </a:extLst>
          </p:cNvPr>
          <p:cNvSpPr/>
          <p:nvPr/>
        </p:nvSpPr>
        <p:spPr>
          <a:xfrm rot="10800000">
            <a:off x="4486758" y="2463916"/>
            <a:ext cx="713687" cy="233714"/>
          </a:xfrm>
          <a:custGeom>
            <a:avLst/>
            <a:gdLst>
              <a:gd name="connsiteX0" fmla="*/ 0 w 892629"/>
              <a:gd name="connsiteY0" fmla="*/ 0 h 119786"/>
              <a:gd name="connsiteX1" fmla="*/ 468086 w 892629"/>
              <a:gd name="connsiteY1" fmla="*/ 119743 h 119786"/>
              <a:gd name="connsiteX2" fmla="*/ 892629 w 892629"/>
              <a:gd name="connsiteY2" fmla="*/ 10885 h 119786"/>
            </a:gdLst>
            <a:ahLst/>
            <a:cxnLst>
              <a:cxn ang="0">
                <a:pos x="connsiteX0" y="connsiteY0"/>
              </a:cxn>
              <a:cxn ang="0">
                <a:pos x="connsiteX1" y="connsiteY1"/>
              </a:cxn>
              <a:cxn ang="0">
                <a:pos x="connsiteX2" y="connsiteY2"/>
              </a:cxn>
            </a:cxnLst>
            <a:rect l="l" t="t" r="r" b="b"/>
            <a:pathLst>
              <a:path w="892629" h="119786">
                <a:moveTo>
                  <a:pt x="0" y="0"/>
                </a:moveTo>
                <a:cubicBezTo>
                  <a:pt x="159657" y="58964"/>
                  <a:pt x="319315" y="117929"/>
                  <a:pt x="468086" y="119743"/>
                </a:cubicBezTo>
                <a:cubicBezTo>
                  <a:pt x="616857" y="121557"/>
                  <a:pt x="754743" y="66221"/>
                  <a:pt x="892629" y="10885"/>
                </a:cubicBezTo>
              </a:path>
            </a:pathLst>
          </a:custGeom>
          <a:noFill/>
          <a:ln w="1905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30415FC-D237-4E4B-AB9A-2CFB1E244929}"/>
              </a:ext>
            </a:extLst>
          </p:cNvPr>
          <p:cNvCxnSpPr>
            <a:cxnSpLocks/>
          </p:cNvCxnSpPr>
          <p:nvPr/>
        </p:nvCxnSpPr>
        <p:spPr>
          <a:xfrm flipH="1" flipV="1">
            <a:off x="2825970" y="3371301"/>
            <a:ext cx="496612" cy="424621"/>
          </a:xfrm>
          <a:prstGeom prst="straightConnector1">
            <a:avLst/>
          </a:prstGeom>
          <a:ln w="190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446A68-228B-42F2-8542-CB5F32DD3597}"/>
              </a:ext>
            </a:extLst>
          </p:cNvPr>
          <p:cNvCxnSpPr>
            <a:cxnSpLocks/>
          </p:cNvCxnSpPr>
          <p:nvPr/>
        </p:nvCxnSpPr>
        <p:spPr>
          <a:xfrm flipV="1">
            <a:off x="2180805" y="3377574"/>
            <a:ext cx="504492" cy="396575"/>
          </a:xfrm>
          <a:prstGeom prst="straightConnector1">
            <a:avLst/>
          </a:prstGeom>
          <a:ln w="19050">
            <a:solidFill>
              <a:srgbClr val="FF7645"/>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Previous Work</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1513820"/>
            <a:chOff x="3687661" y="1203598"/>
            <a:chExt cx="2252491" cy="1513820"/>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First shaping trial - Bias per page</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954107"/>
            </a:xfrm>
            <a:prstGeom prst="rect">
              <a:avLst/>
            </a:prstGeom>
            <a:noFill/>
          </p:spPr>
          <p:txBody>
            <a:bodyPr wrap="square" rtlCol="0">
              <a:spAutoFit/>
            </a:bodyPr>
            <a:lstStyle/>
            <a:p>
              <a:r>
                <a:rPr lang="en-US" altLang="ko-KR" sz="1400" b="1" dirty="0">
                  <a:solidFill>
                    <a:schemeClr val="accent3"/>
                  </a:solidFill>
                  <a:cs typeface="Arial" pitchFamily="34" charset="0"/>
                </a:rPr>
                <a:t>At first, we tried shaping the data using bias per page. We ran a series of short tests with different bias values for the lower, middle &amp; upper page. The value of each page defines the percentage of zero in the data. The most successful tests were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Table 1">
            <a:extLst>
              <a:ext uri="{FF2B5EF4-FFF2-40B4-BE49-F238E27FC236}">
                <a16:creationId xmlns:a16="http://schemas.microsoft.com/office/drawing/2014/main" id="{9E0A3F1E-F72F-43D7-B9B6-EE24F09BB658}"/>
              </a:ext>
            </a:extLst>
          </p:cNvPr>
          <p:cNvGraphicFramePr>
            <a:graphicFrameLocks noGrp="1"/>
          </p:cNvGraphicFramePr>
          <p:nvPr>
            <p:extLst>
              <p:ext uri="{D42A27DB-BD31-4B8C-83A1-F6EECF244321}">
                <p14:modId xmlns:p14="http://schemas.microsoft.com/office/powerpoint/2010/main" val="2580111897"/>
              </p:ext>
            </p:extLst>
          </p:nvPr>
        </p:nvGraphicFramePr>
        <p:xfrm>
          <a:off x="7116694" y="3436210"/>
          <a:ext cx="1828800" cy="1463040"/>
        </p:xfrm>
        <a:graphic>
          <a:graphicData uri="http://schemas.openxmlformats.org/drawingml/2006/table">
            <a:tbl>
              <a:tblPr firstRow="1" firstCol="1" bandRow="1">
                <a:tableStyleId>{3C2FFA5D-87B4-456A-9821-1D502468CF0F}</a:tableStyleId>
              </a:tblPr>
              <a:tblGrid>
                <a:gridCol w="609600">
                  <a:extLst>
                    <a:ext uri="{9D8B030D-6E8A-4147-A177-3AD203B41FA5}">
                      <a16:colId xmlns:a16="http://schemas.microsoft.com/office/drawing/2014/main" val="831205234"/>
                    </a:ext>
                  </a:extLst>
                </a:gridCol>
                <a:gridCol w="609600">
                  <a:extLst>
                    <a:ext uri="{9D8B030D-6E8A-4147-A177-3AD203B41FA5}">
                      <a16:colId xmlns:a16="http://schemas.microsoft.com/office/drawing/2014/main" val="1869480200"/>
                    </a:ext>
                  </a:extLst>
                </a:gridCol>
                <a:gridCol w="609600">
                  <a:extLst>
                    <a:ext uri="{9D8B030D-6E8A-4147-A177-3AD203B41FA5}">
                      <a16:colId xmlns:a16="http://schemas.microsoft.com/office/drawing/2014/main" val="3421706841"/>
                    </a:ext>
                  </a:extLst>
                </a:gridCol>
              </a:tblGrid>
              <a:tr h="182880">
                <a:tc>
                  <a:txBody>
                    <a:bodyPr/>
                    <a:lstStyle/>
                    <a:p>
                      <a:pPr algn="ctr">
                        <a:lnSpc>
                          <a:spcPct val="107000"/>
                        </a:lnSpc>
                        <a:spcAft>
                          <a:spcPts val="800"/>
                        </a:spcAft>
                      </a:pPr>
                      <a:r>
                        <a:rPr lang="en-US" sz="1100">
                          <a:effectLst/>
                        </a:rPr>
                        <a:t>Upper</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100" dirty="0">
                          <a:effectLst/>
                        </a:rPr>
                        <a:t>Middle</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100">
                          <a:effectLst/>
                        </a:rPr>
                        <a:t>Lower</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8956159"/>
                  </a:ext>
                </a:extLst>
              </a:tr>
              <a:tr h="182880">
                <a:tc>
                  <a:txBody>
                    <a:bodyPr/>
                    <a:lstStyle/>
                    <a:p>
                      <a:pPr algn="r">
                        <a:lnSpc>
                          <a:spcPct val="107000"/>
                        </a:lnSpc>
                        <a:spcAft>
                          <a:spcPts val="800"/>
                        </a:spcAft>
                      </a:pPr>
                      <a:r>
                        <a:rPr lang="en-IL" sz="1100" b="0" dirty="0">
                          <a:effectLst/>
                        </a:rPr>
                        <a:t>0.2</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0.8</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353582"/>
                  </a:ext>
                </a:extLst>
              </a:tr>
              <a:tr h="182880">
                <a:tc>
                  <a:txBody>
                    <a:bodyPr/>
                    <a:lstStyle/>
                    <a:p>
                      <a:pPr algn="r">
                        <a:lnSpc>
                          <a:spcPct val="107000"/>
                        </a:lnSpc>
                        <a:spcAft>
                          <a:spcPts val="800"/>
                        </a:spcAft>
                      </a:pPr>
                      <a:r>
                        <a:rPr lang="en-IL" sz="1100" b="0" dirty="0">
                          <a:effectLst/>
                        </a:rPr>
                        <a:t>0.3</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86779"/>
                  </a:ext>
                </a:extLst>
              </a:tr>
              <a:tr h="182880">
                <a:tc>
                  <a:txBody>
                    <a:bodyPr/>
                    <a:lstStyle/>
                    <a:p>
                      <a:pPr algn="r">
                        <a:lnSpc>
                          <a:spcPct val="107000"/>
                        </a:lnSpc>
                        <a:spcAft>
                          <a:spcPts val="800"/>
                        </a:spcAft>
                      </a:pPr>
                      <a:r>
                        <a:rPr lang="en-IL" sz="1100" b="0" dirty="0">
                          <a:effectLst/>
                        </a:rPr>
                        <a:t>0.4</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0.4</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291223"/>
                  </a:ext>
                </a:extLst>
              </a:tr>
              <a:tr h="182880">
                <a:tc>
                  <a:txBody>
                    <a:bodyPr/>
                    <a:lstStyle/>
                    <a:p>
                      <a:pPr algn="r">
                        <a:lnSpc>
                          <a:spcPct val="107000"/>
                        </a:lnSpc>
                        <a:spcAft>
                          <a:spcPts val="800"/>
                        </a:spcAft>
                      </a:pPr>
                      <a:r>
                        <a:rPr lang="en-IL" sz="1100" b="0" dirty="0">
                          <a:effectLst/>
                        </a:rPr>
                        <a:t>0.25</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0.75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12154"/>
                  </a:ext>
                </a:extLst>
              </a:tr>
              <a:tr h="182880">
                <a:tc>
                  <a:txBody>
                    <a:bodyPr/>
                    <a:lstStyle/>
                    <a:p>
                      <a:pPr algn="r">
                        <a:lnSpc>
                          <a:spcPct val="107000"/>
                        </a:lnSpc>
                        <a:spcAft>
                          <a:spcPts val="800"/>
                        </a:spcAft>
                      </a:pPr>
                      <a:r>
                        <a:rPr lang="en-IL" sz="1100" b="0" dirty="0">
                          <a:effectLst/>
                        </a:rPr>
                        <a:t>0.3</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3398700"/>
                  </a:ext>
                </a:extLst>
              </a:tr>
              <a:tr h="182880">
                <a:tc>
                  <a:txBody>
                    <a:bodyPr/>
                    <a:lstStyle/>
                    <a:p>
                      <a:pPr algn="r">
                        <a:lnSpc>
                          <a:spcPct val="107000"/>
                        </a:lnSpc>
                        <a:spcAft>
                          <a:spcPts val="800"/>
                        </a:spcAft>
                      </a:pPr>
                      <a:r>
                        <a:rPr lang="en-IL" sz="1100" b="0" dirty="0">
                          <a:effectLst/>
                        </a:rPr>
                        <a:t>0.4</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0.4</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670799"/>
                  </a:ext>
                </a:extLst>
              </a:tr>
              <a:tr h="182880">
                <a:tc>
                  <a:txBody>
                    <a:bodyPr/>
                    <a:lstStyle/>
                    <a:p>
                      <a:pPr algn="r">
                        <a:lnSpc>
                          <a:spcPct val="107000"/>
                        </a:lnSpc>
                        <a:spcAft>
                          <a:spcPts val="800"/>
                        </a:spcAft>
                      </a:pPr>
                      <a:r>
                        <a:rPr lang="en-IL" sz="1100" b="0" dirty="0">
                          <a:effectLst/>
                        </a:rPr>
                        <a:t>0.35</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0.65</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940845"/>
                  </a:ext>
                </a:extLst>
              </a:tr>
            </a:tbl>
          </a:graphicData>
        </a:graphic>
      </p:graphicFrame>
      <p:pic>
        <p:nvPicPr>
          <p:cNvPr id="4" name="Picture 3">
            <a:extLst>
              <a:ext uri="{FF2B5EF4-FFF2-40B4-BE49-F238E27FC236}">
                <a16:creationId xmlns:a16="http://schemas.microsoft.com/office/drawing/2014/main" id="{0FA14837-1661-4EFF-B73D-F520E02CF4E4}"/>
              </a:ext>
            </a:extLst>
          </p:cNvPr>
          <p:cNvPicPr/>
          <p:nvPr/>
        </p:nvPicPr>
        <p:blipFill rotWithShape="1">
          <a:blip r:embed="rId2">
            <a:extLst>
              <a:ext uri="{28A0092B-C50C-407E-A947-70E740481C1C}">
                <a14:useLocalDpi xmlns:a14="http://schemas.microsoft.com/office/drawing/2010/main" val="0"/>
              </a:ext>
            </a:extLst>
          </a:blip>
          <a:srcRect b="27105"/>
          <a:stretch/>
        </p:blipFill>
        <p:spPr bwMode="auto">
          <a:xfrm>
            <a:off x="1619672" y="2139703"/>
            <a:ext cx="5497022" cy="3003798"/>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AC4CCCD-AAC8-4067-9165-77912A834331}"/>
              </a:ext>
            </a:extLst>
          </p:cNvPr>
          <p:cNvPicPr/>
          <p:nvPr/>
        </p:nvPicPr>
        <p:blipFill rotWithShape="1">
          <a:blip r:embed="rId2" cstate="print">
            <a:extLst>
              <a:ext uri="{28A0092B-C50C-407E-A947-70E740481C1C}">
                <a14:useLocalDpi xmlns:a14="http://schemas.microsoft.com/office/drawing/2010/main" val="0"/>
              </a:ext>
            </a:extLst>
          </a:blip>
          <a:srcRect l="40555" t="72045" r="36778" b="8240"/>
          <a:stretch/>
        </p:blipFill>
        <p:spPr bwMode="auto">
          <a:xfrm>
            <a:off x="7020272" y="2213871"/>
            <a:ext cx="1730442" cy="11287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399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Previous Work</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1298377"/>
            <a:chOff x="3687661" y="1203598"/>
            <a:chExt cx="2252491" cy="1298377"/>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First shaping trial - Bias per page</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738664"/>
            </a:xfrm>
            <a:prstGeom prst="rect">
              <a:avLst/>
            </a:prstGeom>
            <a:noFill/>
          </p:spPr>
          <p:txBody>
            <a:bodyPr wrap="square" rtlCol="0">
              <a:spAutoFit/>
            </a:bodyPr>
            <a:lstStyle/>
            <a:p>
              <a:r>
                <a:rPr lang="en-US" altLang="ko-KR" sz="1400" b="1" dirty="0">
                  <a:solidFill>
                    <a:schemeClr val="accent3"/>
                  </a:solidFill>
                  <a:cs typeface="Arial" pitchFamily="34" charset="0"/>
                </a:rPr>
                <a:t>The tests we ran with the lowest BER had low percentage of zero in the upper &amp; middle pages and high number in the lower page. On the other hand, the worst test were characterized of the exact opposite values. For example:</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aphicFrame>
        <p:nvGraphicFramePr>
          <p:cNvPr id="2" name="Table 1">
            <a:extLst>
              <a:ext uri="{FF2B5EF4-FFF2-40B4-BE49-F238E27FC236}">
                <a16:creationId xmlns:a16="http://schemas.microsoft.com/office/drawing/2014/main" id="{9E0A3F1E-F72F-43D7-B9B6-EE24F09BB658}"/>
              </a:ext>
            </a:extLst>
          </p:cNvPr>
          <p:cNvGraphicFramePr>
            <a:graphicFrameLocks noGrp="1"/>
          </p:cNvGraphicFramePr>
          <p:nvPr/>
        </p:nvGraphicFramePr>
        <p:xfrm>
          <a:off x="7116694" y="3436210"/>
          <a:ext cx="1828800" cy="1463040"/>
        </p:xfrm>
        <a:graphic>
          <a:graphicData uri="http://schemas.openxmlformats.org/drawingml/2006/table">
            <a:tbl>
              <a:tblPr firstRow="1" firstCol="1" bandRow="1">
                <a:tableStyleId>{3C2FFA5D-87B4-456A-9821-1D502468CF0F}</a:tableStyleId>
              </a:tblPr>
              <a:tblGrid>
                <a:gridCol w="609600">
                  <a:extLst>
                    <a:ext uri="{9D8B030D-6E8A-4147-A177-3AD203B41FA5}">
                      <a16:colId xmlns:a16="http://schemas.microsoft.com/office/drawing/2014/main" val="831205234"/>
                    </a:ext>
                  </a:extLst>
                </a:gridCol>
                <a:gridCol w="609600">
                  <a:extLst>
                    <a:ext uri="{9D8B030D-6E8A-4147-A177-3AD203B41FA5}">
                      <a16:colId xmlns:a16="http://schemas.microsoft.com/office/drawing/2014/main" val="1869480200"/>
                    </a:ext>
                  </a:extLst>
                </a:gridCol>
                <a:gridCol w="609600">
                  <a:extLst>
                    <a:ext uri="{9D8B030D-6E8A-4147-A177-3AD203B41FA5}">
                      <a16:colId xmlns:a16="http://schemas.microsoft.com/office/drawing/2014/main" val="3421706841"/>
                    </a:ext>
                  </a:extLst>
                </a:gridCol>
              </a:tblGrid>
              <a:tr h="182880">
                <a:tc>
                  <a:txBody>
                    <a:bodyPr/>
                    <a:lstStyle/>
                    <a:p>
                      <a:pPr algn="ctr">
                        <a:lnSpc>
                          <a:spcPct val="107000"/>
                        </a:lnSpc>
                        <a:spcAft>
                          <a:spcPts val="800"/>
                        </a:spcAft>
                      </a:pPr>
                      <a:r>
                        <a:rPr lang="en-US" sz="1100">
                          <a:effectLst/>
                        </a:rPr>
                        <a:t>Upper</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100" dirty="0">
                          <a:effectLst/>
                        </a:rPr>
                        <a:t>Middle</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100">
                          <a:effectLst/>
                        </a:rPr>
                        <a:t>Lower</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8956159"/>
                  </a:ext>
                </a:extLst>
              </a:tr>
              <a:tr h="182880">
                <a:tc>
                  <a:txBody>
                    <a:bodyPr/>
                    <a:lstStyle/>
                    <a:p>
                      <a:pPr algn="r">
                        <a:lnSpc>
                          <a:spcPct val="107000"/>
                        </a:lnSpc>
                        <a:spcAft>
                          <a:spcPts val="800"/>
                        </a:spcAft>
                      </a:pPr>
                      <a:r>
                        <a:rPr lang="en-IL" sz="1100" b="0" dirty="0">
                          <a:effectLst/>
                        </a:rPr>
                        <a:t>0.2</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0.2</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0.8</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353582"/>
                  </a:ext>
                </a:extLst>
              </a:tr>
              <a:tr h="182880">
                <a:tc>
                  <a:txBody>
                    <a:bodyPr/>
                    <a:lstStyle/>
                    <a:p>
                      <a:pPr algn="r">
                        <a:lnSpc>
                          <a:spcPct val="107000"/>
                        </a:lnSpc>
                        <a:spcAft>
                          <a:spcPts val="800"/>
                        </a:spcAft>
                      </a:pPr>
                      <a:r>
                        <a:rPr lang="en-IL" sz="1100" b="0" dirty="0">
                          <a:effectLst/>
                        </a:rPr>
                        <a:t>0.3</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0.7</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86779"/>
                  </a:ext>
                </a:extLst>
              </a:tr>
              <a:tr h="182880">
                <a:tc>
                  <a:txBody>
                    <a:bodyPr/>
                    <a:lstStyle/>
                    <a:p>
                      <a:pPr algn="r">
                        <a:lnSpc>
                          <a:spcPct val="107000"/>
                        </a:lnSpc>
                        <a:spcAft>
                          <a:spcPts val="800"/>
                        </a:spcAft>
                      </a:pPr>
                      <a:r>
                        <a:rPr lang="en-IL" sz="1100" b="0" dirty="0">
                          <a:effectLst/>
                        </a:rPr>
                        <a:t>0.4</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0.4</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291223"/>
                  </a:ext>
                </a:extLst>
              </a:tr>
              <a:tr h="182880">
                <a:tc>
                  <a:txBody>
                    <a:bodyPr/>
                    <a:lstStyle/>
                    <a:p>
                      <a:pPr algn="r">
                        <a:lnSpc>
                          <a:spcPct val="107000"/>
                        </a:lnSpc>
                        <a:spcAft>
                          <a:spcPts val="800"/>
                        </a:spcAft>
                      </a:pPr>
                      <a:r>
                        <a:rPr lang="en-IL" sz="1100" b="0" dirty="0">
                          <a:effectLst/>
                        </a:rPr>
                        <a:t>0.25</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0.25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0.75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12154"/>
                  </a:ext>
                </a:extLst>
              </a:tr>
              <a:tr h="182880">
                <a:tc>
                  <a:txBody>
                    <a:bodyPr/>
                    <a:lstStyle/>
                    <a:p>
                      <a:pPr algn="r">
                        <a:lnSpc>
                          <a:spcPct val="107000"/>
                        </a:lnSpc>
                        <a:spcAft>
                          <a:spcPts val="800"/>
                        </a:spcAft>
                      </a:pPr>
                      <a:r>
                        <a:rPr lang="en-IL" sz="1100" b="0" dirty="0">
                          <a:effectLst/>
                        </a:rPr>
                        <a:t>0.3</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3398700"/>
                  </a:ext>
                </a:extLst>
              </a:tr>
              <a:tr h="182880">
                <a:tc>
                  <a:txBody>
                    <a:bodyPr/>
                    <a:lstStyle/>
                    <a:p>
                      <a:pPr algn="r">
                        <a:lnSpc>
                          <a:spcPct val="107000"/>
                        </a:lnSpc>
                        <a:spcAft>
                          <a:spcPts val="800"/>
                        </a:spcAft>
                      </a:pPr>
                      <a:r>
                        <a:rPr lang="en-IL" sz="1100" b="0" dirty="0">
                          <a:effectLst/>
                        </a:rPr>
                        <a:t>0.4</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0.4</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0.6</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670799"/>
                  </a:ext>
                </a:extLst>
              </a:tr>
              <a:tr h="182880">
                <a:tc>
                  <a:txBody>
                    <a:bodyPr/>
                    <a:lstStyle/>
                    <a:p>
                      <a:pPr algn="r">
                        <a:lnSpc>
                          <a:spcPct val="107000"/>
                        </a:lnSpc>
                        <a:spcAft>
                          <a:spcPts val="800"/>
                        </a:spcAft>
                      </a:pPr>
                      <a:r>
                        <a:rPr lang="en-IL" sz="1100" b="0" dirty="0">
                          <a:effectLst/>
                        </a:rPr>
                        <a:t>0.35</a:t>
                      </a:r>
                      <a:endParaRPr lang="en-IL" sz="1200" b="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a:effectLst/>
                        </a:rPr>
                        <a:t>0.35</a:t>
                      </a:r>
                      <a:endParaRPr lang="en-IL" sz="12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L" sz="1100" dirty="0">
                          <a:effectLst/>
                        </a:rPr>
                        <a:t>0.65</a:t>
                      </a:r>
                      <a:endParaRPr lang="en-IL" sz="12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940845"/>
                  </a:ext>
                </a:extLst>
              </a:tr>
            </a:tbl>
          </a:graphicData>
        </a:graphic>
      </p:graphicFrame>
      <p:pic>
        <p:nvPicPr>
          <p:cNvPr id="6" name="Picture 5">
            <a:extLst>
              <a:ext uri="{FF2B5EF4-FFF2-40B4-BE49-F238E27FC236}">
                <a16:creationId xmlns:a16="http://schemas.microsoft.com/office/drawing/2014/main" id="{6AC4CCCD-AAC8-4067-9165-77912A834331}"/>
              </a:ext>
            </a:extLst>
          </p:cNvPr>
          <p:cNvPicPr/>
          <p:nvPr/>
        </p:nvPicPr>
        <p:blipFill rotWithShape="1">
          <a:blip r:embed="rId2" cstate="print">
            <a:extLst>
              <a:ext uri="{28A0092B-C50C-407E-A947-70E740481C1C}">
                <a14:useLocalDpi xmlns:a14="http://schemas.microsoft.com/office/drawing/2010/main" val="0"/>
              </a:ext>
            </a:extLst>
          </a:blip>
          <a:srcRect l="40555" t="72045" r="36778" b="8240"/>
          <a:stretch/>
        </p:blipFill>
        <p:spPr bwMode="auto">
          <a:xfrm>
            <a:off x="7020272" y="2213871"/>
            <a:ext cx="1730442" cy="112873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953DB2D-E067-4310-9433-CEB56EA55A63}"/>
              </a:ext>
            </a:extLst>
          </p:cNvPr>
          <p:cNvPicPr/>
          <p:nvPr/>
        </p:nvPicPr>
        <p:blipFill rotWithShape="1">
          <a:blip r:embed="rId3">
            <a:extLst>
              <a:ext uri="{28A0092B-C50C-407E-A947-70E740481C1C}">
                <a14:useLocalDpi xmlns:a14="http://schemas.microsoft.com/office/drawing/2010/main" val="0"/>
              </a:ext>
            </a:extLst>
          </a:blip>
          <a:srcRect r="2778" b="28252"/>
          <a:stretch/>
        </p:blipFill>
        <p:spPr bwMode="auto">
          <a:xfrm>
            <a:off x="1619672" y="2137053"/>
            <a:ext cx="5400600" cy="29869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704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48351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22186" y="2109390"/>
            <a:ext cx="5143501" cy="92472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4400" b="1" dirty="0">
                <a:solidFill>
                  <a:schemeClr val="bg1"/>
                </a:solidFill>
                <a:latin typeface="+mj-lt"/>
                <a:cs typeface="Arial" pitchFamily="34" charset="0"/>
              </a:rPr>
              <a:t>Previous Work</a:t>
            </a:r>
            <a:endParaRPr lang="ko-KR" altLang="en-US" sz="4400" b="1" dirty="0">
              <a:solidFill>
                <a:schemeClr val="bg1"/>
              </a:solidFill>
              <a:latin typeface="+mj-lt"/>
              <a:cs typeface="Arial" pitchFamily="34" charset="0"/>
            </a:endParaRPr>
          </a:p>
        </p:txBody>
      </p:sp>
      <p:grpSp>
        <p:nvGrpSpPr>
          <p:cNvPr id="8" name="Group 7"/>
          <p:cNvGrpSpPr/>
          <p:nvPr/>
        </p:nvGrpSpPr>
        <p:grpSpPr>
          <a:xfrm>
            <a:off x="1907704" y="483518"/>
            <a:ext cx="6652377" cy="1729264"/>
            <a:chOff x="3687661" y="1203598"/>
            <a:chExt cx="2252491" cy="1729264"/>
          </a:xfrm>
        </p:grpSpPr>
        <p:sp>
          <p:nvSpPr>
            <p:cNvPr id="9" name="TextBox 8"/>
            <p:cNvSpPr txBox="1"/>
            <p:nvPr/>
          </p:nvSpPr>
          <p:spPr>
            <a:xfrm>
              <a:off x="3687661" y="2051792"/>
              <a:ext cx="2252491"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3687661" y="1203598"/>
              <a:ext cx="2252491" cy="461665"/>
            </a:xfrm>
            <a:prstGeom prst="rect">
              <a:avLst/>
            </a:prstGeom>
            <a:noFill/>
          </p:spPr>
          <p:txBody>
            <a:bodyPr wrap="square" rtlCol="0">
              <a:spAutoFit/>
            </a:bodyPr>
            <a:lstStyle/>
            <a:p>
              <a:r>
                <a:rPr lang="en-US" altLang="ko-KR" sz="2400" b="1" dirty="0">
                  <a:solidFill>
                    <a:schemeClr val="accent3"/>
                  </a:solidFill>
                  <a:cs typeface="Arial" pitchFamily="34" charset="0"/>
                </a:rPr>
                <a:t>First shaping trial - Bias per page</a:t>
              </a:r>
              <a:endParaRPr lang="ko-KR" altLang="en-US" sz="2400" b="1" dirty="0">
                <a:solidFill>
                  <a:schemeClr val="accent3"/>
                </a:solidFill>
                <a:cs typeface="Arial" pitchFamily="34" charset="0"/>
              </a:endParaRPr>
            </a:p>
          </p:txBody>
        </p:sp>
        <p:sp>
          <p:nvSpPr>
            <p:cNvPr id="14" name="TextBox 13"/>
            <p:cNvSpPr txBox="1"/>
            <p:nvPr/>
          </p:nvSpPr>
          <p:spPr>
            <a:xfrm>
              <a:off x="3687661" y="1763311"/>
              <a:ext cx="2252491" cy="1169551"/>
            </a:xfrm>
            <a:prstGeom prst="rect">
              <a:avLst/>
            </a:prstGeom>
            <a:noFill/>
          </p:spPr>
          <p:txBody>
            <a:bodyPr wrap="square" rtlCol="0">
              <a:spAutoFit/>
            </a:bodyPr>
            <a:lstStyle/>
            <a:p>
              <a:r>
                <a:rPr lang="en-US" altLang="ko-KR" sz="1400" b="1" dirty="0">
                  <a:solidFill>
                    <a:schemeClr val="accent3"/>
                  </a:solidFill>
                  <a:cs typeface="Arial" pitchFamily="34" charset="0"/>
                </a:rPr>
                <a:t>But, in complex voltage schemes, such as in our TLC, you can't control the bias programming of each state with this method. For example, state 0, and state 7, which represent the lowest and highest levels, are different only in their middle page bit. To achieve the optimal bias combination, we need to use a different method of bias programming.</a:t>
              </a:r>
            </a:p>
          </p:txBody>
        </p:sp>
      </p:grpSp>
      <p:sp>
        <p:nvSpPr>
          <p:cNvPr id="11" name="Rectangle 10"/>
          <p:cNvSpPr/>
          <p:nvPr/>
        </p:nvSpPr>
        <p:spPr>
          <a:xfrm>
            <a:off x="1972081" y="9451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024081" y="9451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 name="Picture 3">
            <a:extLst>
              <a:ext uri="{FF2B5EF4-FFF2-40B4-BE49-F238E27FC236}">
                <a16:creationId xmlns:a16="http://schemas.microsoft.com/office/drawing/2014/main" id="{190C168A-250C-46BF-B7AE-9E27399D98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47244" y="2848749"/>
            <a:ext cx="6623869" cy="1528519"/>
          </a:xfrm>
          <a:prstGeom prst="rect">
            <a:avLst/>
          </a:prstGeom>
          <a:noFill/>
          <a:ln>
            <a:noFill/>
          </a:ln>
        </p:spPr>
      </p:pic>
    </p:spTree>
    <p:extLst>
      <p:ext uri="{BB962C8B-B14F-4D97-AF65-F5344CB8AC3E}">
        <p14:creationId xmlns:p14="http://schemas.microsoft.com/office/powerpoint/2010/main" val="4232165594"/>
      </p:ext>
    </p:extLst>
  </p:cSld>
  <p:clrMapOvr>
    <a:masterClrMapping/>
  </p:clrMapOvr>
</p:sld>
</file>

<file path=ppt/theme/theme1.xml><?xml version="1.0" encoding="utf-8"?>
<a:theme xmlns:a="http://schemas.openxmlformats.org/drawingml/2006/main" name="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TotalTime>
  <Words>4384</Words>
  <Application>Microsoft Office PowerPoint</Application>
  <PresentationFormat>On-screen Show (16:9)</PresentationFormat>
  <Paragraphs>1152</Paragraphs>
  <Slides>41</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Malgun Gothic</vt:lpstr>
      <vt:lpstr>Arial</vt:lpstr>
      <vt:lpstr>Calibri</vt:lpstr>
      <vt:lpstr>Cambria Math</vt:lpstr>
      <vt:lpstr>Courier New</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Adam Elgressy</cp:lastModifiedBy>
  <cp:revision>100</cp:revision>
  <dcterms:created xsi:type="dcterms:W3CDTF">2016-12-05T23:26:54Z</dcterms:created>
  <dcterms:modified xsi:type="dcterms:W3CDTF">2020-09-29T21:40:11Z</dcterms:modified>
</cp:coreProperties>
</file>